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Default Extension="doc" ContentType="application/msword"/>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9"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2" r:id="rId8"/>
    <p:sldId id="263" r:id="rId9"/>
    <p:sldId id="267" r:id="rId10"/>
    <p:sldId id="268" r:id="rId11"/>
  </p:sldIdLst>
  <p:sldSz cx="9144000" cy="6858000" type="screen4x3"/>
  <p:notesSz cx="6791325" cy="9921875"/>
  <p:defaultTextStyle>
    <a:defPPr>
      <a:defRPr lang="es-ES_tradnl"/>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9224"/>
    <a:srgbClr val="CC16EA"/>
    <a:srgbClr val="FF9966"/>
    <a:srgbClr val="CCFFFF"/>
    <a:srgbClr val="C3E41C"/>
    <a:srgbClr val="E3AF1D"/>
    <a:srgbClr val="EEE412"/>
    <a:srgbClr val="FF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43225"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Times New Roman" pitchFamily="18" charset="0"/>
              </a:defRPr>
            </a:lvl1pPr>
          </a:lstStyle>
          <a:p>
            <a:pPr>
              <a:defRPr/>
            </a:pPr>
            <a:endParaRPr lang="es-ES"/>
          </a:p>
        </p:txBody>
      </p:sp>
      <p:sp>
        <p:nvSpPr>
          <p:cNvPr id="26627" name="Rectangle 3"/>
          <p:cNvSpPr>
            <a:spLocks noGrp="1" noChangeArrowheads="1"/>
          </p:cNvSpPr>
          <p:nvPr>
            <p:ph type="dt" sz="quarter" idx="1"/>
          </p:nvPr>
        </p:nvSpPr>
        <p:spPr bwMode="auto">
          <a:xfrm>
            <a:off x="3846513" y="0"/>
            <a:ext cx="2943225"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es-ES"/>
          </a:p>
        </p:txBody>
      </p:sp>
      <p:sp>
        <p:nvSpPr>
          <p:cNvPr id="26628" name="Rectangle 4"/>
          <p:cNvSpPr>
            <a:spLocks noGrp="1" noChangeArrowheads="1"/>
          </p:cNvSpPr>
          <p:nvPr>
            <p:ph type="ftr" sz="quarter" idx="2"/>
          </p:nvPr>
        </p:nvSpPr>
        <p:spPr bwMode="auto">
          <a:xfrm>
            <a:off x="0" y="9423400"/>
            <a:ext cx="2943225"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Times New Roman" pitchFamily="18" charset="0"/>
              </a:defRPr>
            </a:lvl1pPr>
          </a:lstStyle>
          <a:p>
            <a:pPr>
              <a:defRPr/>
            </a:pPr>
            <a:endParaRPr lang="es-ES"/>
          </a:p>
        </p:txBody>
      </p:sp>
      <p:sp>
        <p:nvSpPr>
          <p:cNvPr id="26629" name="Rectangle 5"/>
          <p:cNvSpPr>
            <a:spLocks noGrp="1" noChangeArrowheads="1"/>
          </p:cNvSpPr>
          <p:nvPr>
            <p:ph type="sldNum" sz="quarter" idx="3"/>
          </p:nvPr>
        </p:nvSpPr>
        <p:spPr bwMode="auto">
          <a:xfrm>
            <a:off x="3846513" y="9423400"/>
            <a:ext cx="2943225"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6D5650C3-03F0-4EA3-BB33-41A10975D574}" type="slidenum">
              <a:rPr lang="es-ES"/>
              <a:pPr>
                <a:defRPr/>
              </a:pPr>
              <a:t>‹Nº›</a:t>
            </a:fld>
            <a:endParaRPr 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3225" cy="496888"/>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idx="1"/>
          </p:nvPr>
        </p:nvSpPr>
        <p:spPr>
          <a:xfrm>
            <a:off x="3846513" y="0"/>
            <a:ext cx="2943225" cy="496888"/>
          </a:xfrm>
          <a:prstGeom prst="rect">
            <a:avLst/>
          </a:prstGeom>
        </p:spPr>
        <p:txBody>
          <a:bodyPr vert="horz" lIns="91440" tIns="45720" rIns="91440" bIns="45720" rtlCol="0"/>
          <a:lstStyle>
            <a:lvl1pPr algn="r">
              <a:defRPr sz="1200"/>
            </a:lvl1pPr>
          </a:lstStyle>
          <a:p>
            <a:fld id="{256D0376-05FB-4308-926E-3A3BF9994DDC}" type="datetimeFigureOut">
              <a:rPr lang="es-CR" smtClean="0"/>
              <a:pPr/>
              <a:t>13/08/2012</a:t>
            </a:fld>
            <a:endParaRPr lang="es-CR"/>
          </a:p>
        </p:txBody>
      </p:sp>
      <p:sp>
        <p:nvSpPr>
          <p:cNvPr id="4" name="3 Marcador de imagen de diapositiva"/>
          <p:cNvSpPr>
            <a:spLocks noGrp="1" noRot="1" noChangeAspect="1"/>
          </p:cNvSpPr>
          <p:nvPr>
            <p:ph type="sldImg" idx="2"/>
          </p:nvPr>
        </p:nvSpPr>
        <p:spPr>
          <a:xfrm>
            <a:off x="915988" y="744538"/>
            <a:ext cx="4959350" cy="3721100"/>
          </a:xfrm>
          <a:prstGeom prst="rect">
            <a:avLst/>
          </a:prstGeom>
          <a:noFill/>
          <a:ln w="12700">
            <a:solidFill>
              <a:prstClr val="black"/>
            </a:solidFill>
          </a:ln>
        </p:spPr>
        <p:txBody>
          <a:bodyPr vert="horz" lIns="91440" tIns="45720" rIns="91440" bIns="45720" rtlCol="0" anchor="ctr"/>
          <a:lstStyle/>
          <a:p>
            <a:endParaRPr lang="es-CR"/>
          </a:p>
        </p:txBody>
      </p:sp>
      <p:sp>
        <p:nvSpPr>
          <p:cNvPr id="5" name="4 Marcador de notas"/>
          <p:cNvSpPr>
            <a:spLocks noGrp="1"/>
          </p:cNvSpPr>
          <p:nvPr>
            <p:ph type="body" sz="quarter" idx="3"/>
          </p:nvPr>
        </p:nvSpPr>
        <p:spPr>
          <a:xfrm>
            <a:off x="679450" y="4713288"/>
            <a:ext cx="5432425" cy="446405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6" name="5 Marcador de pie de página"/>
          <p:cNvSpPr>
            <a:spLocks noGrp="1"/>
          </p:cNvSpPr>
          <p:nvPr>
            <p:ph type="ftr" sz="quarter" idx="4"/>
          </p:nvPr>
        </p:nvSpPr>
        <p:spPr>
          <a:xfrm>
            <a:off x="0" y="9423400"/>
            <a:ext cx="2943225" cy="496888"/>
          </a:xfrm>
          <a:prstGeom prst="rect">
            <a:avLst/>
          </a:prstGeom>
        </p:spPr>
        <p:txBody>
          <a:bodyPr vert="horz" lIns="91440" tIns="45720" rIns="91440" bIns="45720" rtlCol="0" anchor="b"/>
          <a:lstStyle>
            <a:lvl1pPr algn="l">
              <a:defRPr sz="1200"/>
            </a:lvl1pPr>
          </a:lstStyle>
          <a:p>
            <a:endParaRPr lang="es-CR"/>
          </a:p>
        </p:txBody>
      </p:sp>
      <p:sp>
        <p:nvSpPr>
          <p:cNvPr id="7" name="6 Marcador de número de diapositiva"/>
          <p:cNvSpPr>
            <a:spLocks noGrp="1"/>
          </p:cNvSpPr>
          <p:nvPr>
            <p:ph type="sldNum" sz="quarter" idx="5"/>
          </p:nvPr>
        </p:nvSpPr>
        <p:spPr>
          <a:xfrm>
            <a:off x="3846513" y="9423400"/>
            <a:ext cx="2943225" cy="496888"/>
          </a:xfrm>
          <a:prstGeom prst="rect">
            <a:avLst/>
          </a:prstGeom>
        </p:spPr>
        <p:txBody>
          <a:bodyPr vert="horz" lIns="91440" tIns="45720" rIns="91440" bIns="45720" rtlCol="0" anchor="b"/>
          <a:lstStyle>
            <a:lvl1pPr algn="r">
              <a:defRPr sz="1200"/>
            </a:lvl1pPr>
          </a:lstStyle>
          <a:p>
            <a:fld id="{627418AC-56C5-4C9C-AF14-AEBA489A6A63}" type="slidenum">
              <a:rPr lang="es-CR" smtClean="0"/>
              <a:pPr/>
              <a:t>‹Nº›</a:t>
            </a:fld>
            <a:endParaRPr lang="es-C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1</a:t>
            </a:fld>
            <a:endParaRPr lang="es-C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10</a:t>
            </a:fld>
            <a:endParaRPr lang="es-C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2</a:t>
            </a:fld>
            <a:endParaRPr lang="es-C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3</a:t>
            </a:fld>
            <a:endParaRPr lang="es-C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4</a:t>
            </a:fld>
            <a:endParaRPr lang="es-C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5</a:t>
            </a:fld>
            <a:endParaRPr lang="es-C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6</a:t>
            </a:fld>
            <a:endParaRPr lang="es-C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7</a:t>
            </a:fld>
            <a:endParaRPr lang="es-C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8</a:t>
            </a:fld>
            <a:endParaRPr lang="es-C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R"/>
          </a:p>
        </p:txBody>
      </p:sp>
      <p:sp>
        <p:nvSpPr>
          <p:cNvPr id="4" name="3 Marcador de número de diapositiva"/>
          <p:cNvSpPr>
            <a:spLocks noGrp="1"/>
          </p:cNvSpPr>
          <p:nvPr>
            <p:ph type="sldNum" sz="quarter" idx="10"/>
          </p:nvPr>
        </p:nvSpPr>
        <p:spPr/>
        <p:txBody>
          <a:bodyPr/>
          <a:lstStyle/>
          <a:p>
            <a:fld id="{627418AC-56C5-4C9C-AF14-AEBA489A6A63}" type="slidenum">
              <a:rPr lang="es-CR" smtClean="0"/>
              <a:pPr/>
              <a:t>9</a:t>
            </a:fld>
            <a:endParaRPr lang="es-C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Diapositiva de título">
    <p:spTree>
      <p:nvGrpSpPr>
        <p:cNvPr id="1" name=""/>
        <p:cNvGrpSpPr/>
        <p:nvPr/>
      </p:nvGrpSpPr>
      <p:grpSpPr>
        <a:xfrm>
          <a:off x="0" y="0"/>
          <a:ext cx="0" cy="0"/>
          <a:chOff x="0" y="0"/>
          <a:chExt cx="0" cy="0"/>
        </a:xfrm>
      </p:grpSpPr>
      <p:pic>
        <p:nvPicPr>
          <p:cNvPr id="4" name="Picture 7" descr="paint"/>
          <p:cNvPicPr>
            <a:picLocks noChangeAspect="1" noChangeArrowheads="1"/>
          </p:cNvPicPr>
          <p:nvPr/>
        </p:nvPicPr>
        <p:blipFill>
          <a:blip r:embed="rId2" cstate="print">
            <a:clrChange>
              <a:clrFrom>
                <a:srgbClr val="C0C0C0"/>
              </a:clrFrom>
              <a:clrTo>
                <a:srgbClr val="C0C0C0">
                  <a:alpha val="0"/>
                </a:srgbClr>
              </a:clrTo>
            </a:clrChange>
          </a:blip>
          <a:srcRect/>
          <a:stretch>
            <a:fillRect/>
          </a:stretch>
        </p:blipFill>
        <p:spPr bwMode="auto">
          <a:xfrm>
            <a:off x="914400" y="1828800"/>
            <a:ext cx="8229600" cy="384175"/>
          </a:xfrm>
          <a:prstGeom prst="rect">
            <a:avLst/>
          </a:prstGeom>
          <a:noFill/>
          <a:ln w="9525">
            <a:noFill/>
            <a:miter lim="800000"/>
            <a:headEnd/>
            <a:tailEnd/>
          </a:ln>
        </p:spPr>
      </p:pic>
      <p:sp>
        <p:nvSpPr>
          <p:cNvPr id="43010" name="Rectangle 2"/>
          <p:cNvSpPr>
            <a:spLocks noGrp="1" noChangeArrowheads="1"/>
          </p:cNvSpPr>
          <p:nvPr>
            <p:ph type="ctrTitle"/>
          </p:nvPr>
        </p:nvSpPr>
        <p:spPr>
          <a:xfrm>
            <a:off x="457200" y="685800"/>
            <a:ext cx="8382000" cy="1143000"/>
          </a:xfrm>
        </p:spPr>
        <p:txBody>
          <a:bodyPr/>
          <a:lstStyle>
            <a:lvl1pPr>
              <a:defRPr/>
            </a:lvl1pPr>
          </a:lstStyle>
          <a:p>
            <a:r>
              <a:rPr lang="en-US"/>
              <a:t>Haga clic para modificar el estilo de título del patrón</a:t>
            </a:r>
          </a:p>
        </p:txBody>
      </p:sp>
      <p:sp>
        <p:nvSpPr>
          <p:cNvPr id="43011" name="Rectangle 3"/>
          <p:cNvSpPr>
            <a:spLocks noGrp="1" noChangeArrowheads="1"/>
          </p:cNvSpPr>
          <p:nvPr>
            <p:ph type="subTitle" idx="1"/>
          </p:nvPr>
        </p:nvSpPr>
        <p:spPr>
          <a:xfrm>
            <a:off x="2133600" y="3886200"/>
            <a:ext cx="6400800" cy="1771650"/>
          </a:xfrm>
        </p:spPr>
        <p:txBody>
          <a:bodyPr/>
          <a:lstStyle>
            <a:lvl1pPr marL="0" indent="0" algn="ctr">
              <a:buFont typeface="Monotype Sorts" pitchFamily="2" charset="2"/>
              <a:buNone/>
              <a:defRPr/>
            </a:lvl1pPr>
          </a:lstStyle>
          <a:p>
            <a:r>
              <a:rPr lang="en-US"/>
              <a:t>Haga clic para modificar el estilo de subtítulo del patrón</a:t>
            </a:r>
          </a:p>
        </p:txBody>
      </p:sp>
      <p:sp>
        <p:nvSpPr>
          <p:cNvPr id="5" name="Rectangle 4"/>
          <p:cNvSpPr>
            <a:spLocks noGrp="1" noChangeArrowheads="1"/>
          </p:cNvSpPr>
          <p:nvPr>
            <p:ph type="dt" sz="half" idx="10"/>
          </p:nvPr>
        </p:nvSpPr>
        <p:spPr>
          <a:xfrm>
            <a:off x="711200" y="6229350"/>
            <a:ext cx="1930400" cy="514350"/>
          </a:xfrm>
        </p:spPr>
        <p:txBody>
          <a:bodyPr/>
          <a:lstStyle>
            <a:lvl1pPr>
              <a:defRPr smtClean="0">
                <a:solidFill>
                  <a:srgbClr val="5E574E"/>
                </a:solidFill>
              </a:defRPr>
            </a:lvl1pPr>
          </a:lstStyle>
          <a:p>
            <a:pPr>
              <a:defRPr/>
            </a:pPr>
            <a:endParaRPr lang="en-US"/>
          </a:p>
        </p:txBody>
      </p:sp>
      <p:sp>
        <p:nvSpPr>
          <p:cNvPr id="6" name="Rectangle 5"/>
          <p:cNvSpPr>
            <a:spLocks noGrp="1" noChangeArrowheads="1"/>
          </p:cNvSpPr>
          <p:nvPr>
            <p:ph type="ftr" sz="quarter" idx="11"/>
          </p:nvPr>
        </p:nvSpPr>
        <p:spPr>
          <a:xfrm>
            <a:off x="3149600" y="6229350"/>
            <a:ext cx="2844800" cy="514350"/>
          </a:xfrm>
        </p:spPr>
        <p:txBody>
          <a:bodyPr/>
          <a:lstStyle>
            <a:lvl1pPr>
              <a:defRPr smtClean="0">
                <a:solidFill>
                  <a:srgbClr val="5E574E"/>
                </a:solidFill>
              </a:defRPr>
            </a:lvl1pPr>
          </a:lstStyle>
          <a:p>
            <a:pPr>
              <a:defRPr/>
            </a:pPr>
            <a:endParaRPr lang="en-US"/>
          </a:p>
        </p:txBody>
      </p:sp>
      <p:sp>
        <p:nvSpPr>
          <p:cNvPr id="7" name="Rectangle 6"/>
          <p:cNvSpPr>
            <a:spLocks noGrp="1" noChangeArrowheads="1"/>
          </p:cNvSpPr>
          <p:nvPr>
            <p:ph type="sldNum" sz="quarter" idx="12"/>
          </p:nvPr>
        </p:nvSpPr>
        <p:spPr>
          <a:xfrm>
            <a:off x="6604000" y="6229350"/>
            <a:ext cx="1828800" cy="514350"/>
          </a:xfrm>
        </p:spPr>
        <p:txBody>
          <a:bodyPr/>
          <a:lstStyle>
            <a:lvl1pPr>
              <a:defRPr smtClean="0">
                <a:solidFill>
                  <a:srgbClr val="5E574E"/>
                </a:solidFill>
              </a:defRPr>
            </a:lvl1pPr>
          </a:lstStyle>
          <a:p>
            <a:pPr>
              <a:defRPr/>
            </a:pPr>
            <a:fld id="{CE8B6A29-1F3F-4695-8758-2409FC14A517}" type="slidenum">
              <a:rPr lang="en-US"/>
              <a:pPr>
                <a:defRPr/>
              </a:pPr>
              <a:t>‹Nº›</a:t>
            </a:fld>
            <a:endParaRPr lang="en-US"/>
          </a:p>
        </p:txBody>
      </p:sp>
    </p:spTree>
  </p:cSld>
  <p:clrMapOvr>
    <a:masterClrMapping/>
  </p:clrMapOvr>
  <p:transition spd="med"/>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B6FB8F-A9F9-4C1C-8DB9-3363A6C87D6A}" type="slidenum">
              <a:rPr lang="en-US"/>
              <a:pPr>
                <a:defRPr/>
              </a:pPr>
              <a:t>‹Nº›</a:t>
            </a:fld>
            <a:endParaRPr 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16700" y="228600"/>
            <a:ext cx="2070100" cy="5829300"/>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06400" y="228600"/>
            <a:ext cx="6057900" cy="58293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FE3B09C-ACA6-4079-8DA5-4C39212B70A2}" type="slidenum">
              <a:rPr lang="en-US"/>
              <a:pPr>
                <a:defRPr/>
              </a:pPr>
              <a:t>‹Nº›</a:t>
            </a:fld>
            <a:endParaRPr lang="en-US"/>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406400" y="228600"/>
            <a:ext cx="8280400" cy="1143000"/>
          </a:xfrm>
        </p:spPr>
        <p:txBody>
          <a:bodyPr/>
          <a:lstStyle/>
          <a:p>
            <a:r>
              <a:rPr lang="es-ES" smtClean="0"/>
              <a:t>Haga clic para modificar el estilo de título del patrón</a:t>
            </a:r>
            <a:endParaRPr lang="es-CL"/>
          </a:p>
        </p:txBody>
      </p:sp>
      <p:sp>
        <p:nvSpPr>
          <p:cNvPr id="3" name="2 Marcador de texto"/>
          <p:cNvSpPr>
            <a:spLocks noGrp="1"/>
          </p:cNvSpPr>
          <p:nvPr>
            <p:ph type="body" sz="half" idx="1"/>
          </p:nvPr>
        </p:nvSpPr>
        <p:spPr>
          <a:xfrm>
            <a:off x="457200" y="1885950"/>
            <a:ext cx="4013200" cy="417195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imágenes prediseñadas"/>
          <p:cNvSpPr>
            <a:spLocks noGrp="1"/>
          </p:cNvSpPr>
          <p:nvPr>
            <p:ph type="clipArt" sz="half" idx="2"/>
          </p:nvPr>
        </p:nvSpPr>
        <p:spPr>
          <a:xfrm>
            <a:off x="4622800" y="1885950"/>
            <a:ext cx="4013200" cy="4171950"/>
          </a:xfrm>
        </p:spPr>
        <p:txBody>
          <a:bodyPr/>
          <a:lstStyle/>
          <a:p>
            <a:pPr lvl="0"/>
            <a:endParaRPr lang="es-CL"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5498C0D-7598-4670-9702-BBA3FDAA2DE5}" type="slidenum">
              <a:rPr lang="en-US"/>
              <a:pPr>
                <a:defRPr/>
              </a:pPr>
              <a:t>‹Nº›</a:t>
            </a:fld>
            <a:endParaRPr lang="en-US"/>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06400" y="228600"/>
            <a:ext cx="8280400" cy="1143000"/>
          </a:xfrm>
        </p:spPr>
        <p:txBody>
          <a:bodyPr/>
          <a:lstStyle/>
          <a:p>
            <a:r>
              <a:rPr lang="es-ES" smtClean="0"/>
              <a:t>Haga clic para modificar el estilo de título del patrón</a:t>
            </a:r>
            <a:endParaRPr lang="es-CL"/>
          </a:p>
        </p:txBody>
      </p:sp>
      <p:sp>
        <p:nvSpPr>
          <p:cNvPr id="3" name="2 Marcador de tabla"/>
          <p:cNvSpPr>
            <a:spLocks noGrp="1"/>
          </p:cNvSpPr>
          <p:nvPr>
            <p:ph type="tbl" idx="1"/>
          </p:nvPr>
        </p:nvSpPr>
        <p:spPr>
          <a:xfrm>
            <a:off x="457200" y="1885950"/>
            <a:ext cx="8178800" cy="4171950"/>
          </a:xfrm>
        </p:spPr>
        <p:txBody>
          <a:bodyPr/>
          <a:lstStyle/>
          <a:p>
            <a:pPr lvl="0"/>
            <a:endParaRPr lang="es-CL"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AC7323-9D70-412C-881C-1FD74C17A0E1}" type="slidenum">
              <a:rPr lang="en-US"/>
              <a:pPr>
                <a:defRPr/>
              </a:pPr>
              <a:t>‹Nº›</a:t>
            </a:fld>
            <a:endParaRPr lang="en-US"/>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reserve="1">
  <p:cSld name="Título y texto encima de l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06400" y="228600"/>
            <a:ext cx="8280400" cy="1143000"/>
          </a:xfrm>
        </p:spPr>
        <p:txBody>
          <a:bodyPr/>
          <a:lstStyle/>
          <a:p>
            <a:r>
              <a:rPr lang="es-ES" smtClean="0"/>
              <a:t>Haga clic para modificar el estilo de título del patrón</a:t>
            </a:r>
            <a:endParaRPr lang="es-CL"/>
          </a:p>
        </p:txBody>
      </p:sp>
      <p:sp>
        <p:nvSpPr>
          <p:cNvPr id="3" name="2 Marcador de texto"/>
          <p:cNvSpPr>
            <a:spLocks noGrp="1"/>
          </p:cNvSpPr>
          <p:nvPr>
            <p:ph type="body" sz="half" idx="1"/>
          </p:nvPr>
        </p:nvSpPr>
        <p:spPr>
          <a:xfrm>
            <a:off x="457200" y="1885950"/>
            <a:ext cx="8178800" cy="20097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57200" y="4048125"/>
            <a:ext cx="8178800" cy="20097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ECF4E22-9EF0-4B23-8BA0-4A48B478F8A0}" type="slidenum">
              <a:rPr lang="en-US"/>
              <a:pPr>
                <a:defRPr/>
              </a:pPr>
              <a:t>‹Nº›</a:t>
            </a:fld>
            <a:endParaRPr 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C875151-CC48-491C-913B-E7D76166AC63}" type="slidenum">
              <a:rPr lang="en-US"/>
              <a:pPr>
                <a:defRPr/>
              </a:pPr>
              <a:t>‹Nº›</a:t>
            </a:fld>
            <a:endParaRPr 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11881B-549D-473E-9FB5-87217C834D73}" type="slidenum">
              <a:rPr lang="en-US"/>
              <a:pPr>
                <a:defRPr/>
              </a:pPr>
              <a:t>‹Nº›</a:t>
            </a:fld>
            <a:endParaRPr lang="en-US"/>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885950"/>
            <a:ext cx="4013200" cy="4171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22800" y="1885950"/>
            <a:ext cx="4013200" cy="4171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907FCF8-F705-4A4E-91B1-DAC20B1F6D35}" type="slidenum">
              <a:rPr lang="en-US"/>
              <a:pPr>
                <a:defRPr/>
              </a:pPr>
              <a:t>‹Nº›</a:t>
            </a:fld>
            <a:endParaRPr lang="en-U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F116E1-0F93-4EF7-A040-004038486FB1}" type="slidenum">
              <a:rPr lang="en-US"/>
              <a:pPr>
                <a:defRPr/>
              </a:pPr>
              <a:t>‹Nº›</a:t>
            </a:fld>
            <a:endParaRPr lang="en-U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7371599-160A-4474-9B94-685B7F812551}" type="slidenum">
              <a:rPr lang="en-US"/>
              <a:pPr>
                <a:defRPr/>
              </a:pPr>
              <a:t>‹Nº›</a:t>
            </a:fld>
            <a:endParaRPr lang="en-U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8ACA90E-0E1E-44C1-A5DF-7184AACB085A}" type="slidenum">
              <a:rPr lang="en-US"/>
              <a:pPr>
                <a:defRPr/>
              </a:pPr>
              <a:t>‹Nº›</a:t>
            </a:fld>
            <a:endParaRPr lang="en-US"/>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7FCFCE2-6A18-4FCF-A679-F05DEA315F09}" type="slidenum">
              <a:rPr lang="en-US"/>
              <a:pPr>
                <a:defRPr/>
              </a:pPr>
              <a:t>‹Nº›</a:t>
            </a:fld>
            <a:endParaRPr lang="en-US"/>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A2B71E8-78DF-4B8F-BDD2-155FB744FB06}" type="slidenum">
              <a:rPr lang="en-US"/>
              <a:pPr>
                <a:defRPr/>
              </a:pPr>
              <a:t>‹Nº›</a:t>
            </a:fld>
            <a:endParaRPr 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406400" y="228600"/>
            <a:ext cx="8280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Haga clic para modificar el estilo de título del patrón</a:t>
            </a:r>
          </a:p>
        </p:txBody>
      </p:sp>
      <p:sp>
        <p:nvSpPr>
          <p:cNvPr id="41987" name="Rectangle 3"/>
          <p:cNvSpPr>
            <a:spLocks noGrp="1" noChangeArrowheads="1"/>
          </p:cNvSpPr>
          <p:nvPr>
            <p:ph type="body" idx="1"/>
          </p:nvPr>
        </p:nvSpPr>
        <p:spPr bwMode="auto">
          <a:xfrm>
            <a:off x="457200" y="1885950"/>
            <a:ext cx="8178800" cy="4171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a:t>
            </a:r>
          </a:p>
        </p:txBody>
      </p:sp>
      <p:sp>
        <p:nvSpPr>
          <p:cNvPr id="41988" name="Rectangle 4"/>
          <p:cNvSpPr>
            <a:spLocks noGrp="1" noChangeArrowheads="1"/>
          </p:cNvSpPr>
          <p:nvPr>
            <p:ph type="dt" sz="half" idx="2"/>
          </p:nvPr>
        </p:nvSpPr>
        <p:spPr bwMode="auto">
          <a:xfrm>
            <a:off x="431800" y="622935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spcBef>
                <a:spcPct val="50000"/>
              </a:spcBef>
              <a:defRPr sz="1400" smtClean="0">
                <a:solidFill>
                  <a:schemeClr val="bg2"/>
                </a:solidFill>
              </a:defRPr>
            </a:lvl1pPr>
          </a:lstStyle>
          <a:p>
            <a:pPr>
              <a:defRPr/>
            </a:pPr>
            <a:endParaRPr lang="en-US"/>
          </a:p>
        </p:txBody>
      </p:sp>
      <p:sp>
        <p:nvSpPr>
          <p:cNvPr id="41989" name="Rectangle 5"/>
          <p:cNvSpPr>
            <a:spLocks noGrp="1" noChangeArrowheads="1"/>
          </p:cNvSpPr>
          <p:nvPr>
            <p:ph type="ftr" sz="quarter" idx="3"/>
          </p:nvPr>
        </p:nvSpPr>
        <p:spPr bwMode="auto">
          <a:xfrm>
            <a:off x="3124200" y="6229350"/>
            <a:ext cx="28956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a:spcBef>
                <a:spcPct val="50000"/>
              </a:spcBef>
              <a:defRPr sz="1400" smtClean="0">
                <a:solidFill>
                  <a:schemeClr val="bg2"/>
                </a:solidFill>
              </a:defRPr>
            </a:lvl1pPr>
          </a:lstStyle>
          <a:p>
            <a:pPr>
              <a:defRPr/>
            </a:pPr>
            <a:endParaRPr lang="en-US"/>
          </a:p>
        </p:txBody>
      </p:sp>
      <p:sp>
        <p:nvSpPr>
          <p:cNvPr id="41990" name="Rectangle 6"/>
          <p:cNvSpPr>
            <a:spLocks noGrp="1" noChangeArrowheads="1"/>
          </p:cNvSpPr>
          <p:nvPr>
            <p:ph type="sldNum" sz="quarter" idx="4"/>
          </p:nvPr>
        </p:nvSpPr>
        <p:spPr bwMode="auto">
          <a:xfrm>
            <a:off x="6731000" y="622935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spcBef>
                <a:spcPct val="50000"/>
              </a:spcBef>
              <a:defRPr sz="1400" smtClean="0">
                <a:solidFill>
                  <a:schemeClr val="bg2"/>
                </a:solidFill>
              </a:defRPr>
            </a:lvl1pPr>
          </a:lstStyle>
          <a:p>
            <a:pPr>
              <a:defRPr/>
            </a:pPr>
            <a:fld id="{CC2F6BC1-F0CA-4AF6-B96A-4EA597701D67}" type="slidenum">
              <a:rPr lang="en-US"/>
              <a:pPr>
                <a:defRPr/>
              </a:pPr>
              <a:t>‹Nº›</a:t>
            </a:fld>
            <a:endParaRPr lang="en-US"/>
          </a:p>
        </p:txBody>
      </p:sp>
      <p:pic>
        <p:nvPicPr>
          <p:cNvPr id="3079" name="Picture 7" descr="paint"/>
          <p:cNvPicPr>
            <a:picLocks noChangeAspect="1" noChangeArrowheads="1"/>
          </p:cNvPicPr>
          <p:nvPr/>
        </p:nvPicPr>
        <p:blipFill>
          <a:blip r:embed="rId16" cstate="print">
            <a:clrChange>
              <a:clrFrom>
                <a:srgbClr val="C0C0C0"/>
              </a:clrFrom>
              <a:clrTo>
                <a:srgbClr val="C0C0C0">
                  <a:alpha val="0"/>
                </a:srgbClr>
              </a:clrTo>
            </a:clrChange>
          </a:blip>
          <a:srcRect/>
          <a:stretch>
            <a:fillRect/>
          </a:stretch>
        </p:blipFill>
        <p:spPr bwMode="auto">
          <a:xfrm>
            <a:off x="914400" y="1314450"/>
            <a:ext cx="8229600" cy="3841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8"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Lst>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fade">
                                      <p:cBhvr>
                                        <p:cTn id="7" dur="2000"/>
                                        <p:tgtEl>
                                          <p:spTgt spid="419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987"/>
                                        </p:tgtEl>
                                        <p:attrNameLst>
                                          <p:attrName>style.visibility</p:attrName>
                                        </p:attrNameLst>
                                      </p:cBhvr>
                                      <p:to>
                                        <p:strVal val="visible"/>
                                      </p:to>
                                    </p:set>
                                    <p:animEffect transition="in" filter="fade">
                                      <p:cBhvr>
                                        <p:cTn id="10" dur="2000"/>
                                        <p:tgtEl>
                                          <p:spTgt spid="41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tmplLst>
          <p:tmpl>
            <p:tnLst>
              <p:par>
                <p:cTn presetID="10" presetClass="entr" presetSubtype="0" fill="hold" nodeType="withEffect">
                  <p:stCondLst>
                    <p:cond delay="0"/>
                  </p:stCondLst>
                  <p:childTnLst>
                    <p:set>
                      <p:cBhvr>
                        <p:cTn dur="1" fill="hold">
                          <p:stCondLst>
                            <p:cond delay="0"/>
                          </p:stCondLst>
                        </p:cTn>
                        <p:tgtEl>
                          <p:spTgt spid="41987"/>
                        </p:tgtEl>
                        <p:attrNameLst>
                          <p:attrName>style.visibility</p:attrName>
                        </p:attrNameLst>
                      </p:cBhvr>
                      <p:to>
                        <p:strVal val="visible"/>
                      </p:to>
                    </p:set>
                    <p:animEffect transition="in" filter="fade">
                      <p:cBhvr>
                        <p:cTn dur="2000"/>
                        <p:tgtEl>
                          <p:spTgt spid="41987"/>
                        </p:tgtEl>
                      </p:cBhvr>
                    </p:animEffect>
                  </p:childTnLst>
                </p:cTn>
              </p:par>
            </p:tnLst>
          </p:tmpl>
        </p:tmplLst>
      </p:bldP>
    </p:bldLst>
  </p:timing>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Arial Black" pitchFamily="34" charset="0"/>
        </a:defRPr>
      </a:lvl2pPr>
      <a:lvl3pPr algn="l" rtl="0" eaLnBrk="0" fontAlgn="base" hangingPunct="0">
        <a:spcBef>
          <a:spcPct val="0"/>
        </a:spcBef>
        <a:spcAft>
          <a:spcPct val="0"/>
        </a:spcAft>
        <a:defRPr kumimoji="1" sz="4000">
          <a:solidFill>
            <a:schemeClr val="tx2"/>
          </a:solidFill>
          <a:latin typeface="Arial Black" pitchFamily="34" charset="0"/>
        </a:defRPr>
      </a:lvl3pPr>
      <a:lvl4pPr algn="l" rtl="0" eaLnBrk="0" fontAlgn="base" hangingPunct="0">
        <a:spcBef>
          <a:spcPct val="0"/>
        </a:spcBef>
        <a:spcAft>
          <a:spcPct val="0"/>
        </a:spcAft>
        <a:defRPr kumimoji="1" sz="4000">
          <a:solidFill>
            <a:schemeClr val="tx2"/>
          </a:solidFill>
          <a:latin typeface="Arial Black" pitchFamily="34" charset="0"/>
        </a:defRPr>
      </a:lvl4pPr>
      <a:lvl5pPr algn="l" rtl="0" eaLnBrk="0" fontAlgn="base" hangingPunct="0">
        <a:spcBef>
          <a:spcPct val="0"/>
        </a:spcBef>
        <a:spcAft>
          <a:spcPct val="0"/>
        </a:spcAft>
        <a:defRPr kumimoji="1" sz="4000">
          <a:solidFill>
            <a:schemeClr val="tx2"/>
          </a:solidFill>
          <a:latin typeface="Arial Black" pitchFamily="34" charset="0"/>
        </a:defRPr>
      </a:lvl5pPr>
      <a:lvl6pPr marL="457200" algn="l" rtl="0" eaLnBrk="0" fontAlgn="base" hangingPunct="0">
        <a:spcBef>
          <a:spcPct val="0"/>
        </a:spcBef>
        <a:spcAft>
          <a:spcPct val="0"/>
        </a:spcAft>
        <a:defRPr kumimoji="1" sz="4000">
          <a:solidFill>
            <a:schemeClr val="tx2"/>
          </a:solidFill>
          <a:latin typeface="Arial Black" pitchFamily="34" charset="0"/>
        </a:defRPr>
      </a:lvl6pPr>
      <a:lvl7pPr marL="914400" algn="l" rtl="0" eaLnBrk="0" fontAlgn="base" hangingPunct="0">
        <a:spcBef>
          <a:spcPct val="0"/>
        </a:spcBef>
        <a:spcAft>
          <a:spcPct val="0"/>
        </a:spcAft>
        <a:defRPr kumimoji="1" sz="4000">
          <a:solidFill>
            <a:schemeClr val="tx2"/>
          </a:solidFill>
          <a:latin typeface="Arial Black" pitchFamily="34" charset="0"/>
        </a:defRPr>
      </a:lvl7pPr>
      <a:lvl8pPr marL="1371600" algn="l" rtl="0" eaLnBrk="0" fontAlgn="base" hangingPunct="0">
        <a:spcBef>
          <a:spcPct val="0"/>
        </a:spcBef>
        <a:spcAft>
          <a:spcPct val="0"/>
        </a:spcAft>
        <a:defRPr kumimoji="1" sz="4000">
          <a:solidFill>
            <a:schemeClr val="tx2"/>
          </a:solidFill>
          <a:latin typeface="Arial Black" pitchFamily="34" charset="0"/>
        </a:defRPr>
      </a:lvl8pPr>
      <a:lvl9pPr marL="1828800" algn="l" rtl="0" eaLnBrk="0" fontAlgn="base" hangingPunct="0">
        <a:spcBef>
          <a:spcPct val="0"/>
        </a:spcBef>
        <a:spcAft>
          <a:spcPct val="0"/>
        </a:spcAft>
        <a:defRPr kumimoji="1" sz="4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Font typeface="Monotype Sorts" pitchFamily="2" charset="2"/>
        <a:buChar char="y"/>
        <a:defRPr kumimoji="1" sz="2800">
          <a:solidFill>
            <a:schemeClr val="tx1"/>
          </a:solidFill>
          <a:latin typeface="+mn-lt"/>
        </a:defRPr>
      </a:lvl2pPr>
      <a:lvl3pPr marL="1143000" indent="-228600" algn="l" rtl="0" eaLnBrk="0" fontAlgn="base" hangingPunct="0">
        <a:spcBef>
          <a:spcPct val="20000"/>
        </a:spcBef>
        <a:spcAft>
          <a:spcPct val="0"/>
        </a:spcAft>
        <a:buClr>
          <a:schemeClr val="accent2"/>
        </a:buClr>
        <a:buFont typeface="Monotype Sorts" pitchFamily="2" charset="2"/>
        <a:buChar char="x"/>
        <a:defRPr kumimoji="1" sz="2400">
          <a:solidFill>
            <a:schemeClr val="tx1"/>
          </a:solidFill>
          <a:latin typeface="+mn-lt"/>
        </a:defRPr>
      </a:lvl3pPr>
      <a:lvl4pPr marL="1600200" indent="-228600" algn="l" rtl="0" eaLnBrk="0" fontAlgn="base" hangingPunct="0">
        <a:spcBef>
          <a:spcPct val="20000"/>
        </a:spcBef>
        <a:spcAft>
          <a:spcPct val="0"/>
        </a:spcAft>
        <a:buClr>
          <a:schemeClr val="accent2"/>
        </a:buClr>
        <a:buChar char="•"/>
        <a:defRPr kumimoji="1" sz="2000">
          <a:solidFill>
            <a:schemeClr val="tx1"/>
          </a:solidFill>
          <a:latin typeface="+mn-lt"/>
        </a:defRPr>
      </a:lvl4pPr>
      <a:lvl5pPr marL="2057400" indent="-228600" algn="l" rtl="0" eaLnBrk="0" fontAlgn="base" hangingPunct="0">
        <a:spcBef>
          <a:spcPct val="20000"/>
        </a:spcBef>
        <a:spcAft>
          <a:spcPct val="0"/>
        </a:spcAft>
        <a:buClr>
          <a:schemeClr val="accent2"/>
        </a:buClr>
        <a:buChar char="–"/>
        <a:defRPr kumimoji="1" sz="2000">
          <a:solidFill>
            <a:schemeClr val="tx1"/>
          </a:solidFill>
          <a:latin typeface="+mn-lt"/>
        </a:defRPr>
      </a:lvl5pPr>
      <a:lvl6pPr marL="2514600" indent="-228600" algn="l" rtl="0" eaLnBrk="0" fontAlgn="base" hangingPunct="0">
        <a:spcBef>
          <a:spcPct val="20000"/>
        </a:spcBef>
        <a:spcAft>
          <a:spcPct val="0"/>
        </a:spcAft>
        <a:buClr>
          <a:schemeClr val="accent2"/>
        </a:buClr>
        <a:buChar char="–"/>
        <a:defRPr kumimoji="1" sz="2000">
          <a:solidFill>
            <a:schemeClr val="tx1"/>
          </a:solidFill>
          <a:latin typeface="+mn-lt"/>
        </a:defRPr>
      </a:lvl6pPr>
      <a:lvl7pPr marL="2971800" indent="-228600" algn="l" rtl="0" eaLnBrk="0" fontAlgn="base" hangingPunct="0">
        <a:spcBef>
          <a:spcPct val="20000"/>
        </a:spcBef>
        <a:spcAft>
          <a:spcPct val="0"/>
        </a:spcAft>
        <a:buClr>
          <a:schemeClr val="accent2"/>
        </a:buClr>
        <a:buChar char="–"/>
        <a:defRPr kumimoji="1" sz="2000">
          <a:solidFill>
            <a:schemeClr val="tx1"/>
          </a:solidFill>
          <a:latin typeface="+mn-lt"/>
        </a:defRPr>
      </a:lvl7pPr>
      <a:lvl8pPr marL="3429000" indent="-228600" algn="l" rtl="0" eaLnBrk="0" fontAlgn="base" hangingPunct="0">
        <a:spcBef>
          <a:spcPct val="20000"/>
        </a:spcBef>
        <a:spcAft>
          <a:spcPct val="0"/>
        </a:spcAft>
        <a:buClr>
          <a:schemeClr val="accent2"/>
        </a:buClr>
        <a:buChar char="–"/>
        <a:defRPr kumimoji="1" sz="2000">
          <a:solidFill>
            <a:schemeClr val="tx1"/>
          </a:solidFill>
          <a:latin typeface="+mn-lt"/>
        </a:defRPr>
      </a:lvl8pPr>
      <a:lvl9pPr marL="3886200" indent="-228600" algn="l" rtl="0" eaLnBrk="0" fontAlgn="base" hangingPunct="0">
        <a:spcBef>
          <a:spcPct val="20000"/>
        </a:spcBef>
        <a:spcAft>
          <a:spcPct val="0"/>
        </a:spcAft>
        <a:buClr>
          <a:schemeClr val="accent2"/>
        </a:buClr>
        <a:buChar char="–"/>
        <a:defRPr kumimoji="1" sz="2000">
          <a:solidFill>
            <a:schemeClr val="tx1"/>
          </a:solidFill>
          <a:latin typeface="+mn-lt"/>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oleObject" Target="../embeddings/Documento_de_Microsoft_Office_Word_97-20031.doc"/><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Documento_de_Microsoft_Office_Word_97-20032.doc"/><Relationship Id="rId4" Type="http://schemas.openxmlformats.org/officeDocument/2006/relationships/audio" Target="../media/audio1.wav"/></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95536" y="2276872"/>
            <a:ext cx="8382000" cy="1143000"/>
          </a:xfrm>
        </p:spPr>
        <p:txBody>
          <a:bodyPr/>
          <a:lstStyle/>
          <a:p>
            <a:pPr algn="ctr">
              <a:defRPr/>
            </a:pPr>
            <a:r>
              <a:rPr lang="es-ES_tradnl" sz="3600" b="1" dirty="0" smtClean="0">
                <a:solidFill>
                  <a:srgbClr val="990099"/>
                </a:solidFill>
                <a:effectLst>
                  <a:outerShdw blurRad="38100" dist="38100" dir="2700000" algn="tl">
                    <a:srgbClr val="000000"/>
                  </a:outerShdw>
                </a:effectLst>
                <a:latin typeface="Comic Sans MS" pitchFamily="66" charset="0"/>
              </a:rPr>
              <a:t>LA CONQUISTA ESPAÑOLA EN AMÉRICA</a:t>
            </a:r>
            <a:endParaRPr lang="es-ES_tradnl" sz="3600" dirty="0" smtClean="0">
              <a:latin typeface="Comic Sans MS" pitchFamily="66" charset="0"/>
            </a:endParaRPr>
          </a:p>
        </p:txBody>
      </p:sp>
      <p:sp>
        <p:nvSpPr>
          <p:cNvPr id="5123" name="Rectangle 3"/>
          <p:cNvSpPr>
            <a:spLocks noGrp="1" noChangeArrowheads="1"/>
          </p:cNvSpPr>
          <p:nvPr>
            <p:ph type="subTitle" idx="1"/>
          </p:nvPr>
        </p:nvSpPr>
        <p:spPr/>
        <p:txBody>
          <a:bodyPr/>
          <a:lstStyle/>
          <a:p>
            <a:r>
              <a:rPr lang="es-ES_tradnl" sz="2400" dirty="0" smtClean="0">
                <a:latin typeface="Comic Sans MS" pitchFamily="66" charset="0"/>
              </a:rPr>
              <a:t> </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lvl="0"/>
            <a:r>
              <a:rPr lang="es-CR" sz="1200" dirty="0" smtClean="0">
                <a:solidFill>
                  <a:schemeClr val="bg2"/>
                </a:solidFill>
              </a:rPr>
              <a:t>Desaparición de los sistemas políticos y organizativos de los pueblos amerindios.</a:t>
            </a:r>
          </a:p>
          <a:p>
            <a:pPr lvl="0"/>
            <a:r>
              <a:rPr lang="es-CR" sz="1200" dirty="0" smtClean="0">
                <a:solidFill>
                  <a:schemeClr val="bg2"/>
                </a:solidFill>
              </a:rPr>
              <a:t>Pérdida definitiva de su soberanía.</a:t>
            </a:r>
          </a:p>
          <a:p>
            <a:pPr lvl="0"/>
            <a:r>
              <a:rPr lang="es-CR" sz="1200" dirty="0" smtClean="0">
                <a:solidFill>
                  <a:schemeClr val="bg2"/>
                </a:solidFill>
              </a:rPr>
              <a:t>Desaparición de numerosas lenguas autóctonas y casi extinción de otras</a:t>
            </a:r>
          </a:p>
          <a:p>
            <a:pPr lvl="0"/>
            <a:r>
              <a:rPr lang="es-CR" sz="1200" dirty="0" smtClean="0">
                <a:solidFill>
                  <a:schemeClr val="bg2"/>
                </a:solidFill>
              </a:rPr>
              <a:t>Destrucción de las obras culturales de los pueblos originarios (textos, obras de arte, religiones, templos, ciudades, obras artesanales, monumentos, caminos, memoria, etc.).</a:t>
            </a:r>
          </a:p>
          <a:p>
            <a:pPr lvl="0"/>
            <a:r>
              <a:rPr lang="es-CR" sz="1200" dirty="0" err="1" smtClean="0">
                <a:solidFill>
                  <a:schemeClr val="bg2"/>
                </a:solidFill>
              </a:rPr>
              <a:t>Inferiorización</a:t>
            </a:r>
            <a:r>
              <a:rPr lang="es-CR" sz="1200" dirty="0" smtClean="0">
                <a:solidFill>
                  <a:schemeClr val="bg2"/>
                </a:solidFill>
              </a:rPr>
              <a:t> y desconocimiento de la naturaleza humana de los pueblos originarios al ser reducidos a la categoría de "encomendados" sometidos a colonizadores europeos.</a:t>
            </a:r>
          </a:p>
          <a:p>
            <a:pPr lvl="0"/>
            <a:r>
              <a:rPr lang="es-CR" sz="1200" dirty="0" smtClean="0">
                <a:solidFill>
                  <a:schemeClr val="bg2"/>
                </a:solidFill>
              </a:rPr>
              <a:t>La esclavitud: aunque algunos pueblos aborígenes practicaban la esclavitud, los conquistadores establecieron la misma de manera generalizada. Para ello fueron secuestradas alrededor de 15 a 60 millones de personas en África de la cuales solo unas 10 millones llegaron con vida a América para ser reducidos a la condición de esclavos.</a:t>
            </a:r>
          </a:p>
          <a:p>
            <a:pPr lvl="0"/>
            <a:r>
              <a:rPr lang="es-CR" sz="1200" dirty="0" smtClean="0">
                <a:solidFill>
                  <a:schemeClr val="bg2"/>
                </a:solidFill>
              </a:rPr>
              <a:t>La Conquista de América abrió nuevas vías de comunicación y transporte, sobre todo marítimas entre Europa y América, así como entre distintos puntos de Europa y de América entre sí. Ello llevó a la creación de decenas de puertos oceánicos y fluviales en el continente americano. El trazado de esas vías estuvo influido en gran medida por razones mercantiles, relacionadas con los bienes que los colonizadores extraían en América para ser llevados a Europa, principalmente oro, plata y alimentos, así como la exportación de manufacturas desde Europa y esclavos desde África hacia América.</a:t>
            </a:r>
          </a:p>
          <a:p>
            <a:pPr>
              <a:buNone/>
            </a:pPr>
            <a:endParaRPr lang="es-CR" sz="1100" dirty="0"/>
          </a:p>
        </p:txBody>
      </p:sp>
      <p:sp>
        <p:nvSpPr>
          <p:cNvPr id="4" name="Rectangle 2"/>
          <p:cNvSpPr>
            <a:spLocks noGrp="1" noChangeArrowheads="1"/>
          </p:cNvSpPr>
          <p:nvPr>
            <p:ph type="title"/>
          </p:nvPr>
        </p:nvSpPr>
        <p:spPr>
          <a:xfrm>
            <a:off x="395536" y="404664"/>
            <a:ext cx="8280400" cy="750912"/>
          </a:xfrm>
        </p:spPr>
        <p:txBody>
          <a:bodyPr/>
          <a:lstStyle/>
          <a:p>
            <a:pPr algn="ctr">
              <a:defRPr/>
            </a:pPr>
            <a:r>
              <a:rPr lang="es-ES_tradnl" sz="3200" b="1" dirty="0" smtClean="0">
                <a:solidFill>
                  <a:srgbClr val="990099"/>
                </a:solidFill>
                <a:effectLst>
                  <a:outerShdw blurRad="38100" dist="38100" dir="2700000" algn="tl">
                    <a:srgbClr val="000000"/>
                  </a:outerShdw>
                </a:effectLst>
                <a:latin typeface="Comic Sans MS" pitchFamily="66" charset="0"/>
              </a:rPr>
              <a:t>Consecuencias de la conquista</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a:defRPr/>
            </a:pPr>
            <a:r>
              <a:rPr lang="es-ES_tradnl" sz="3200" b="1" smtClean="0">
                <a:solidFill>
                  <a:srgbClr val="990099"/>
                </a:solidFill>
                <a:effectLst>
                  <a:outerShdw blurRad="38100" dist="38100" dir="2700000" algn="tl">
                    <a:srgbClr val="000000"/>
                  </a:outerShdw>
                </a:effectLst>
                <a:latin typeface="Comic Sans MS" pitchFamily="66" charset="0"/>
              </a:rPr>
              <a:t>Característica de la conquista de América</a:t>
            </a:r>
            <a:endParaRPr lang="es-ES_tradnl" sz="3200" b="1" smtClean="0">
              <a:effectLst>
                <a:outerShdw blurRad="38100" dist="38100" dir="2700000" algn="tl">
                  <a:srgbClr val="000000"/>
                </a:outerShdw>
              </a:effectLst>
              <a:latin typeface="Comic Sans MS" pitchFamily="66" charset="0"/>
            </a:endParaRPr>
          </a:p>
        </p:txBody>
      </p:sp>
      <p:sp>
        <p:nvSpPr>
          <p:cNvPr id="5124" name="Rectangle 4"/>
          <p:cNvSpPr>
            <a:spLocks noGrp="1" noChangeArrowheads="1"/>
          </p:cNvSpPr>
          <p:nvPr>
            <p:ph type="body" sz="half" idx="1"/>
          </p:nvPr>
        </p:nvSpPr>
        <p:spPr>
          <a:xfrm>
            <a:off x="457200" y="1885950"/>
            <a:ext cx="4495800" cy="4591050"/>
          </a:xfrm>
        </p:spPr>
        <p:txBody>
          <a:bodyPr/>
          <a:lstStyle/>
          <a:p>
            <a:pPr>
              <a:buClr>
                <a:srgbClr val="FF0066"/>
              </a:buClr>
              <a:buFont typeface="Monotype Sorts" pitchFamily="2" charset="2"/>
              <a:buChar char="v"/>
              <a:defRPr/>
            </a:pPr>
            <a:r>
              <a:rPr lang="es-ES_tradnl" sz="1800" smtClean="0">
                <a:latin typeface="Comic Sans MS" pitchFamily="66" charset="0"/>
              </a:rPr>
              <a:t>La Conquista tuvo un carácter de </a:t>
            </a:r>
            <a:r>
              <a:rPr lang="es-ES_tradnl" sz="1800" b="1" smtClean="0">
                <a:solidFill>
                  <a:srgbClr val="FF0066"/>
                </a:solidFill>
                <a:effectLst>
                  <a:outerShdw blurRad="38100" dist="38100" dir="2700000" algn="tl">
                    <a:srgbClr val="000000"/>
                  </a:outerShdw>
                </a:effectLst>
                <a:latin typeface="Comic Sans MS" pitchFamily="66" charset="0"/>
              </a:rPr>
              <a:t>EMPRESA PRIVADA</a:t>
            </a:r>
            <a:r>
              <a:rPr lang="es-ES_tradnl" sz="1800" smtClean="0">
                <a:latin typeface="Comic Sans MS" pitchFamily="66" charset="0"/>
              </a:rPr>
              <a:t>, financiada por particulares y organizada como </a:t>
            </a:r>
            <a:r>
              <a:rPr lang="es-ES_tradnl" sz="1800" b="1" smtClean="0">
                <a:latin typeface="Comic Sans MS" pitchFamily="66" charset="0"/>
              </a:rPr>
              <a:t>hueste</a:t>
            </a:r>
            <a:r>
              <a:rPr lang="es-ES_tradnl" sz="1800" smtClean="0">
                <a:latin typeface="Comic Sans MS" pitchFamily="66" charset="0"/>
              </a:rPr>
              <a:t>, que era dirigida por un Capitán de Conquista, quien debía conseguir caballos, alimentos, armas. Embarcaciones y además, reclutar hombres para realizar su empresa formado por </a:t>
            </a:r>
            <a:r>
              <a:rPr lang="es-ES_tradnl" sz="1800" b="1" smtClean="0">
                <a:latin typeface="Comic Sans MS" pitchFamily="66" charset="0"/>
              </a:rPr>
              <a:t>soldados, financistas y sacerdotes</a:t>
            </a:r>
          </a:p>
          <a:p>
            <a:pPr>
              <a:buClr>
                <a:srgbClr val="FF0066"/>
              </a:buClr>
              <a:buFont typeface="Monotype Sorts" pitchFamily="2" charset="2"/>
              <a:buNone/>
              <a:defRPr/>
            </a:pPr>
            <a:endParaRPr lang="es-ES_tradnl" sz="1800" smtClean="0">
              <a:latin typeface="Comic Sans MS" pitchFamily="66" charset="0"/>
            </a:endParaRPr>
          </a:p>
          <a:p>
            <a:pPr>
              <a:buClr>
                <a:srgbClr val="FF0066"/>
              </a:buClr>
              <a:buFont typeface="Monotype Sorts" pitchFamily="2" charset="2"/>
              <a:buChar char="v"/>
              <a:defRPr/>
            </a:pPr>
            <a:r>
              <a:rPr lang="es-ES_tradnl" sz="1800" b="1" smtClean="0">
                <a:latin typeface="Comic Sans MS" pitchFamily="66" charset="0"/>
              </a:rPr>
              <a:t>El acuerdo entre el conquistador y la Corona española</a:t>
            </a:r>
            <a:r>
              <a:rPr lang="es-ES_tradnl" sz="1800" smtClean="0">
                <a:latin typeface="Comic Sans MS" pitchFamily="66" charset="0"/>
              </a:rPr>
              <a:t> se establecía a través de una </a:t>
            </a:r>
            <a:r>
              <a:rPr lang="es-ES_tradnl" sz="1800" b="1" smtClean="0">
                <a:solidFill>
                  <a:srgbClr val="FF0066"/>
                </a:solidFill>
                <a:effectLst>
                  <a:outerShdw blurRad="38100" dist="38100" dir="2700000" algn="tl">
                    <a:srgbClr val="000000"/>
                  </a:outerShdw>
                </a:effectLst>
                <a:latin typeface="Comic Sans MS" pitchFamily="66" charset="0"/>
              </a:rPr>
              <a:t>CAPITULACIÓN</a:t>
            </a:r>
            <a:r>
              <a:rPr lang="es-ES_tradnl" sz="1800" smtClean="0">
                <a:solidFill>
                  <a:srgbClr val="FF0066"/>
                </a:solidFill>
                <a:latin typeface="Comic Sans MS" pitchFamily="66" charset="0"/>
              </a:rPr>
              <a:t>, </a:t>
            </a:r>
            <a:r>
              <a:rPr lang="es-ES_tradnl" sz="1800" smtClean="0">
                <a:latin typeface="Comic Sans MS" pitchFamily="66" charset="0"/>
              </a:rPr>
              <a:t>en el que se establecían derechos y deberes del Capitán de Conquista</a:t>
            </a:r>
            <a:endParaRPr lang="es-ES_tradnl" sz="2800" smtClean="0">
              <a:latin typeface="Comic Sans MS" pitchFamily="66" charset="0"/>
            </a:endParaRPr>
          </a:p>
        </p:txBody>
      </p:sp>
      <p:pic>
        <p:nvPicPr>
          <p:cNvPr id="5130" name="Picture 10" descr="c"/>
          <p:cNvPicPr>
            <a:picLocks noGrp="1" noChangeAspect="1" noChangeArrowheads="1"/>
          </p:cNvPicPr>
          <p:nvPr>
            <p:ph type="clipArt" sz="half" idx="2"/>
          </p:nvPr>
        </p:nvPicPr>
        <p:blipFill>
          <a:blip r:embed="rId4" cstate="print"/>
          <a:srcRect/>
          <a:stretch>
            <a:fillRect/>
          </a:stretch>
        </p:blipFill>
        <p:spPr>
          <a:xfrm>
            <a:off x="5562600" y="3048000"/>
            <a:ext cx="3244850" cy="3505200"/>
          </a:xfrm>
          <a:ln>
            <a:solidFill>
              <a:schemeClr val="tx1"/>
            </a:solidFill>
          </a:ln>
        </p:spPr>
      </p:pic>
      <p:sp>
        <p:nvSpPr>
          <p:cNvPr id="5131" name="Text Box 11"/>
          <p:cNvSpPr txBox="1">
            <a:spLocks noChangeArrowheads="1"/>
          </p:cNvSpPr>
          <p:nvPr/>
        </p:nvSpPr>
        <p:spPr bwMode="auto">
          <a:xfrm>
            <a:off x="5791200" y="2667000"/>
            <a:ext cx="2514600" cy="396875"/>
          </a:xfrm>
          <a:prstGeom prst="rect">
            <a:avLst/>
          </a:prstGeom>
          <a:noFill/>
          <a:ln w="9525">
            <a:noFill/>
            <a:miter lim="800000"/>
            <a:headEnd/>
            <a:tailEnd/>
          </a:ln>
        </p:spPr>
        <p:txBody>
          <a:bodyPr>
            <a:spAutoFit/>
          </a:bodyPr>
          <a:lstStyle/>
          <a:p>
            <a:r>
              <a:rPr lang="es-ES_tradnl" sz="1000">
                <a:latin typeface="Comic Sans MS" pitchFamily="66" charset="0"/>
              </a:rPr>
              <a:t>Como vimos la gran motivación del conquistador era encontrar riqueza</a:t>
            </a:r>
            <a:endParaRPr lang="es-ES_tradnl" sz="2400">
              <a:latin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 calcmode="lin" valueType="num">
                                      <p:cBhvr>
                                        <p:cTn id="7" dur="1000" fill="hold"/>
                                        <p:tgtEl>
                                          <p:spTgt spid="5130"/>
                                        </p:tgtEl>
                                        <p:attrNameLst>
                                          <p:attrName>ppt_w</p:attrName>
                                        </p:attrNameLst>
                                      </p:cBhvr>
                                      <p:tavLst>
                                        <p:tav tm="0">
                                          <p:val>
                                            <p:fltVal val="0"/>
                                          </p:val>
                                        </p:tav>
                                        <p:tav tm="100000">
                                          <p:val>
                                            <p:strVal val="#ppt_w"/>
                                          </p:val>
                                        </p:tav>
                                      </p:tavLst>
                                    </p:anim>
                                    <p:anim calcmode="lin" valueType="num">
                                      <p:cBhvr>
                                        <p:cTn id="8" dur="1000" fill="hold"/>
                                        <p:tgtEl>
                                          <p:spTgt spid="5130"/>
                                        </p:tgtEl>
                                        <p:attrNameLst>
                                          <p:attrName>ppt_h</p:attrName>
                                        </p:attrNameLst>
                                      </p:cBhvr>
                                      <p:tavLst>
                                        <p:tav tm="0">
                                          <p:val>
                                            <p:fltVal val="0"/>
                                          </p:val>
                                        </p:tav>
                                        <p:tav tm="100000">
                                          <p:val>
                                            <p:strVal val="#ppt_h"/>
                                          </p:val>
                                        </p:tav>
                                      </p:tavLst>
                                    </p:anim>
                                    <p:anim calcmode="lin" valueType="num">
                                      <p:cBhvr>
                                        <p:cTn id="9" dur="1000" fill="hold"/>
                                        <p:tgtEl>
                                          <p:spTgt spid="513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3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CLIC.WAV"/>
                                        </p:tgtEl>
                                      </p:cMediaNode>
                                    </p:audio>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31"/>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CL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animBg="1" autoUpdateAnimBg="0"/>
      <p:bldP spid="5131"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a:defRPr/>
            </a:pPr>
            <a:r>
              <a:rPr lang="es-ES_tradnl" sz="2800" b="1" smtClean="0">
                <a:solidFill>
                  <a:srgbClr val="990099"/>
                </a:solidFill>
                <a:effectLst>
                  <a:outerShdw blurRad="38100" dist="38100" dir="2700000" algn="tl">
                    <a:srgbClr val="000000"/>
                  </a:outerShdw>
                </a:effectLst>
                <a:latin typeface="Comic Sans MS" pitchFamily="66" charset="0"/>
              </a:rPr>
              <a:t>Resumen de la capitulación entre el Capitán de conquista y la Corona española</a:t>
            </a:r>
            <a:endParaRPr lang="es-ES_tradnl" sz="3200" b="1" smtClean="0">
              <a:solidFill>
                <a:srgbClr val="990099"/>
              </a:solidFill>
              <a:effectLst>
                <a:outerShdw blurRad="38100" dist="38100" dir="2700000" algn="tl">
                  <a:srgbClr val="000000"/>
                </a:outerShdw>
              </a:effectLst>
              <a:latin typeface="Comic Sans MS" pitchFamily="66" charset="0"/>
            </a:endParaRPr>
          </a:p>
        </p:txBody>
      </p:sp>
      <p:graphicFrame>
        <p:nvGraphicFramePr>
          <p:cNvPr id="9219" name="Object 3"/>
          <p:cNvGraphicFramePr>
            <a:graphicFrameLocks noChangeAspect="1"/>
          </p:cNvGraphicFramePr>
          <p:nvPr>
            <p:ph type="tbl" idx="1"/>
          </p:nvPr>
        </p:nvGraphicFramePr>
        <p:xfrm>
          <a:off x="468313" y="1852613"/>
          <a:ext cx="8424862" cy="4600575"/>
        </p:xfrm>
        <a:graphic>
          <a:graphicData uri="http://schemas.openxmlformats.org/presentationml/2006/ole">
            <p:oleObj spid="_x0000_s1026" name="Documento" r:id="rId5" imgW="8163000" imgH="5276880" progId="Word.Document.8">
              <p:embed/>
            </p:oleObj>
          </a:graphicData>
        </a:graphic>
      </p:graphicFrame>
      <p:sp>
        <p:nvSpPr>
          <p:cNvPr id="1028" name="Line 6"/>
          <p:cNvSpPr>
            <a:spLocks noChangeShapeType="1"/>
          </p:cNvSpPr>
          <p:nvPr/>
        </p:nvSpPr>
        <p:spPr bwMode="auto">
          <a:xfrm>
            <a:off x="8893175" y="1844675"/>
            <a:ext cx="0" cy="3889375"/>
          </a:xfrm>
          <a:prstGeom prst="line">
            <a:avLst/>
          </a:prstGeom>
          <a:noFill/>
          <a:ln w="9525">
            <a:solidFill>
              <a:schemeClr val="tx1"/>
            </a:solidFill>
            <a:round/>
            <a:headEnd/>
            <a:tailEnd/>
          </a:ln>
        </p:spPr>
        <p:txBody>
          <a:bodyPr/>
          <a:lstStyle/>
          <a:p>
            <a:endParaRPr lang="es-C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additive="base">
                                        <p:cTn id="7" dur="5000" fill="hold"/>
                                        <p:tgtEl>
                                          <p:spTgt spid="9219"/>
                                        </p:tgtEl>
                                        <p:attrNameLst>
                                          <p:attrName>ppt_x</p:attrName>
                                        </p:attrNameLst>
                                      </p:cBhvr>
                                      <p:tavLst>
                                        <p:tav tm="0">
                                          <p:val>
                                            <p:strVal val="#ppt_x"/>
                                          </p:val>
                                        </p:tav>
                                        <p:tav tm="100000">
                                          <p:val>
                                            <p:strVal val="#ppt_x"/>
                                          </p:val>
                                        </p:tav>
                                      </p:tavLst>
                                    </p:anim>
                                    <p:anim calcmode="lin" valueType="num">
                                      <p:cBhvr additive="base">
                                        <p:cTn id="8" dur="5000" fill="hold"/>
                                        <p:tgtEl>
                                          <p:spTgt spid="921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TECL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a:defRPr/>
            </a:pPr>
            <a:r>
              <a:rPr lang="es-ES_tradnl" sz="3200" b="1" smtClean="0">
                <a:solidFill>
                  <a:srgbClr val="990099"/>
                </a:solidFill>
                <a:effectLst>
                  <a:outerShdw blurRad="38100" dist="38100" dir="2700000" algn="tl">
                    <a:srgbClr val="000000"/>
                  </a:outerShdw>
                </a:effectLst>
                <a:latin typeface="Comic Sans MS" pitchFamily="66" charset="0"/>
              </a:rPr>
              <a:t>¿Quiénes vinieron a América?</a:t>
            </a:r>
          </a:p>
        </p:txBody>
      </p:sp>
      <p:pic>
        <p:nvPicPr>
          <p:cNvPr id="11269" name="Picture 5" descr="c"/>
          <p:cNvPicPr>
            <a:picLocks noChangeAspect="1" noChangeArrowheads="1"/>
          </p:cNvPicPr>
          <p:nvPr/>
        </p:nvPicPr>
        <p:blipFill>
          <a:blip r:embed="rId5" cstate="print"/>
          <a:srcRect/>
          <a:stretch>
            <a:fillRect/>
          </a:stretch>
        </p:blipFill>
        <p:spPr bwMode="auto">
          <a:xfrm>
            <a:off x="990600" y="2133600"/>
            <a:ext cx="1560513" cy="3898900"/>
          </a:xfrm>
          <a:prstGeom prst="rect">
            <a:avLst/>
          </a:prstGeom>
          <a:noFill/>
          <a:ln w="9525">
            <a:solidFill>
              <a:schemeClr val="tx1"/>
            </a:solidFill>
            <a:miter lim="800000"/>
            <a:headEnd/>
            <a:tailEnd/>
          </a:ln>
        </p:spPr>
      </p:pic>
      <p:sp>
        <p:nvSpPr>
          <p:cNvPr id="11271" name="AutoShape 7"/>
          <p:cNvSpPr>
            <a:spLocks noChangeArrowheads="1"/>
          </p:cNvSpPr>
          <p:nvPr/>
        </p:nvSpPr>
        <p:spPr bwMode="auto">
          <a:xfrm>
            <a:off x="2819400" y="1676400"/>
            <a:ext cx="5943600" cy="4495800"/>
          </a:xfrm>
          <a:prstGeom prst="wedgeRoundRectCallout">
            <a:avLst>
              <a:gd name="adj1" fmla="val -60870"/>
              <a:gd name="adj2" fmla="val -27296"/>
              <a:gd name="adj3" fmla="val 16667"/>
            </a:avLst>
          </a:prstGeom>
          <a:noFill/>
          <a:ln w="9525">
            <a:solidFill>
              <a:schemeClr val="tx1"/>
            </a:solidFill>
            <a:miter lim="800000"/>
            <a:headEnd/>
            <a:tailEnd/>
          </a:ln>
        </p:spPr>
        <p:txBody>
          <a:bodyPr wrap="none" anchor="ctr"/>
          <a:lstStyle/>
          <a:p>
            <a:pPr algn="ctr"/>
            <a:endParaRPr lang="es-ES" sz="2400">
              <a:latin typeface="Times New Roman" pitchFamily="18" charset="0"/>
            </a:endParaRPr>
          </a:p>
        </p:txBody>
      </p:sp>
      <p:sp>
        <p:nvSpPr>
          <p:cNvPr id="11272" name="Text Box 8"/>
          <p:cNvSpPr txBox="1">
            <a:spLocks noChangeArrowheads="1"/>
          </p:cNvSpPr>
          <p:nvPr/>
        </p:nvSpPr>
        <p:spPr bwMode="auto">
          <a:xfrm>
            <a:off x="3124200" y="1828800"/>
            <a:ext cx="5410200" cy="4175125"/>
          </a:xfrm>
          <a:prstGeom prst="rect">
            <a:avLst/>
          </a:prstGeom>
          <a:noFill/>
          <a:ln w="9525">
            <a:noFill/>
            <a:miter lim="800000"/>
            <a:headEnd/>
            <a:tailEnd/>
          </a:ln>
        </p:spPr>
        <p:txBody>
          <a:bodyPr>
            <a:spAutoFit/>
          </a:bodyPr>
          <a:lstStyle/>
          <a:p>
            <a:endParaRPr lang="es-ES_tradnl" sz="2000">
              <a:latin typeface="Comic Sans MS" pitchFamily="66" charset="0"/>
            </a:endParaRPr>
          </a:p>
          <a:p>
            <a:r>
              <a:rPr lang="es-ES_tradnl" sz="2000">
                <a:latin typeface="Comic Sans MS" pitchFamily="66" charset="0"/>
              </a:rPr>
              <a:t>Generalmente </a:t>
            </a:r>
            <a:r>
              <a:rPr lang="es-ES_tradnl" sz="2000" b="1">
                <a:latin typeface="Comic Sans MS" pitchFamily="66" charset="0"/>
              </a:rPr>
              <a:t>villanos</a:t>
            </a:r>
            <a:r>
              <a:rPr lang="es-ES_tradnl" sz="2000">
                <a:latin typeface="Comic Sans MS" pitchFamily="66" charset="0"/>
              </a:rPr>
              <a:t>, es decir vecinos comunes de un pueblo, excepto algunos que siendo nobles por su origen habían empobrecido(</a:t>
            </a:r>
            <a:r>
              <a:rPr lang="es-ES_tradnl" sz="2000" b="1">
                <a:latin typeface="Comic Sans MS" pitchFamily="66" charset="0"/>
              </a:rPr>
              <a:t>los hidalgos</a:t>
            </a:r>
            <a:r>
              <a:rPr lang="es-ES_tradnl" sz="2000">
                <a:latin typeface="Comic Sans MS" pitchFamily="66" charset="0"/>
              </a:rPr>
              <a:t>). </a:t>
            </a:r>
            <a:r>
              <a:rPr lang="es-ES_tradnl" sz="2000" b="1">
                <a:latin typeface="Comic Sans MS" pitchFamily="66" charset="0"/>
              </a:rPr>
              <a:t>Todos aspiraban a ser grandes señores, dueños de tierras, riqueza y obtener en sus conquistas prestigio y fama personal.</a:t>
            </a:r>
          </a:p>
          <a:p>
            <a:r>
              <a:rPr lang="es-ES_tradnl" sz="2000">
                <a:latin typeface="Comic Sans MS" pitchFamily="66" charset="0"/>
              </a:rPr>
              <a:t>También venían </a:t>
            </a:r>
            <a:r>
              <a:rPr lang="es-ES_tradnl" sz="2000" b="1">
                <a:latin typeface="Comic Sans MS" pitchFamily="66" charset="0"/>
              </a:rPr>
              <a:t>sacerdotes</a:t>
            </a:r>
            <a:r>
              <a:rPr lang="es-ES_tradnl" sz="2000">
                <a:latin typeface="Comic Sans MS" pitchFamily="66" charset="0"/>
              </a:rPr>
              <a:t> quienes buscaban propagar la fe Católica y</a:t>
            </a:r>
            <a:r>
              <a:rPr lang="es-ES_tradnl" sz="2000" b="1">
                <a:latin typeface="Comic Sans MS" pitchFamily="66" charset="0"/>
              </a:rPr>
              <a:t> evangelizar a los indígenas</a:t>
            </a:r>
            <a:endParaRPr lang="es-ES_tradnl" sz="2400">
              <a:latin typeface="Times New Roman" pitchFamily="18" charset="0"/>
            </a:endParaRPr>
          </a:p>
          <a:p>
            <a:endParaRPr lang="es-ES_tradnl" sz="2400">
              <a:latin typeface="Times New Roman" pitchFamily="18" charset="0"/>
            </a:endParaRPr>
          </a:p>
          <a:p>
            <a:endParaRPr lang="es-ES_tradnl" sz="2400">
              <a:latin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 calcmode="lin" valueType="num">
                                      <p:cBhvr additive="base">
                                        <p:cTn id="7" dur="500" fill="hold"/>
                                        <p:tgtEl>
                                          <p:spTgt spid="11269"/>
                                        </p:tgtEl>
                                        <p:attrNameLst>
                                          <p:attrName>ppt_x</p:attrName>
                                        </p:attrNameLst>
                                      </p:cBhvr>
                                      <p:tavLst>
                                        <p:tav tm="0">
                                          <p:val>
                                            <p:strVal val="1+#ppt_w/2"/>
                                          </p:val>
                                        </p:tav>
                                        <p:tav tm="100000">
                                          <p:val>
                                            <p:strVal val="#ppt_x"/>
                                          </p:val>
                                        </p:tav>
                                      </p:tavLst>
                                    </p:anim>
                                    <p:anim calcmode="lin" valueType="num">
                                      <p:cBhvr additive="base">
                                        <p:cTn id="8" dur="500" fill="hold"/>
                                        <p:tgtEl>
                                          <p:spTgt spid="1126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127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4" name="CLIC.WAV"/>
                                        </p:tgtEl>
                                      </p:cMediaNode>
                                    </p:audio>
                                  </p:subTnLst>
                                </p:cTn>
                              </p:par>
                            </p:childTnLst>
                          </p:cTn>
                        </p:par>
                      </p:childTnLst>
                    </p:cTn>
                  </p:par>
                  <p:par>
                    <p:cTn id="13" fill="hold">
                      <p:stCondLst>
                        <p:cond delay="indefinite"/>
                      </p:stCondLst>
                      <p:childTnLst>
                        <p:par>
                          <p:cTn id="14" fill="hold">
                            <p:stCondLst>
                              <p:cond delay="0"/>
                            </p:stCondLst>
                            <p:childTnLst>
                              <p:par>
                                <p:cTn id="15" presetID="2" presetClass="entr" presetSubtype="3" fill="hold" grpId="0" nodeType="clickEffect">
                                  <p:stCondLst>
                                    <p:cond delay="0"/>
                                  </p:stCondLst>
                                  <p:childTnLst>
                                    <p:set>
                                      <p:cBhvr>
                                        <p:cTn id="16" dur="1" fill="hold">
                                          <p:stCondLst>
                                            <p:cond delay="0"/>
                                          </p:stCondLst>
                                        </p:cTn>
                                        <p:tgtEl>
                                          <p:spTgt spid="11272"/>
                                        </p:tgtEl>
                                        <p:attrNameLst>
                                          <p:attrName>style.visibility</p:attrName>
                                        </p:attrNameLst>
                                      </p:cBhvr>
                                      <p:to>
                                        <p:strVal val="visible"/>
                                      </p:to>
                                    </p:set>
                                    <p:anim calcmode="lin" valueType="num">
                                      <p:cBhvr additive="base">
                                        <p:cTn id="17" dur="500" fill="hold"/>
                                        <p:tgtEl>
                                          <p:spTgt spid="11272"/>
                                        </p:tgtEl>
                                        <p:attrNameLst>
                                          <p:attrName>ppt_x</p:attrName>
                                        </p:attrNameLst>
                                      </p:cBhvr>
                                      <p:tavLst>
                                        <p:tav tm="0">
                                          <p:val>
                                            <p:strVal val="1+#ppt_w/2"/>
                                          </p:val>
                                        </p:tav>
                                        <p:tav tm="100000">
                                          <p:val>
                                            <p:strVal val="#ppt_x"/>
                                          </p:val>
                                        </p:tav>
                                      </p:tavLst>
                                    </p:anim>
                                    <p:anim calcmode="lin" valueType="num">
                                      <p:cBhvr additive="base">
                                        <p:cTn id="18" dur="500" fill="hold"/>
                                        <p:tgtEl>
                                          <p:spTgt spid="1127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CL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animBg="1" autoUpdateAnimBg="0"/>
      <p:bldP spid="1127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a:defRPr/>
            </a:pPr>
            <a:r>
              <a:rPr lang="es-ES_tradnl" sz="3200" b="1" smtClean="0">
                <a:solidFill>
                  <a:srgbClr val="990099"/>
                </a:solidFill>
                <a:effectLst>
                  <a:outerShdw blurRad="38100" dist="38100" dir="2700000" algn="tl">
                    <a:srgbClr val="000000"/>
                  </a:outerShdw>
                </a:effectLst>
                <a:latin typeface="Comic Sans MS" pitchFamily="66" charset="0"/>
              </a:rPr>
              <a:t>Las expediciones de Conquista</a:t>
            </a:r>
            <a:endParaRPr lang="es-ES_tradnl" smtClean="0"/>
          </a:p>
        </p:txBody>
      </p:sp>
      <p:sp>
        <p:nvSpPr>
          <p:cNvPr id="8195" name="Rectangle 3"/>
          <p:cNvSpPr>
            <a:spLocks noGrp="1" noChangeArrowheads="1"/>
          </p:cNvSpPr>
          <p:nvPr>
            <p:ph type="body" sz="half" idx="1"/>
          </p:nvPr>
        </p:nvSpPr>
        <p:spPr>
          <a:xfrm>
            <a:off x="533400" y="1524000"/>
            <a:ext cx="4343400" cy="4953000"/>
          </a:xfrm>
        </p:spPr>
        <p:txBody>
          <a:bodyPr/>
          <a:lstStyle/>
          <a:p>
            <a:pPr>
              <a:lnSpc>
                <a:spcPct val="90000"/>
              </a:lnSpc>
            </a:pPr>
            <a:r>
              <a:rPr lang="es-ES_tradnl" sz="1600" smtClean="0">
                <a:latin typeface="Comic Sans MS" pitchFamily="66" charset="0"/>
              </a:rPr>
              <a:t>En América se llevaron a cabo distintas expediciones para conquistar el territorio, siendo las más importantes.:</a:t>
            </a:r>
          </a:p>
          <a:p>
            <a:pPr>
              <a:lnSpc>
                <a:spcPct val="90000"/>
              </a:lnSpc>
              <a:buClr>
                <a:srgbClr val="FF0066"/>
              </a:buClr>
              <a:buFont typeface="Monotype Sorts" pitchFamily="2" charset="2"/>
              <a:buChar char="v"/>
            </a:pPr>
            <a:r>
              <a:rPr lang="es-ES_tradnl" sz="1600" smtClean="0">
                <a:latin typeface="Comic Sans MS" pitchFamily="66" charset="0"/>
              </a:rPr>
              <a:t>En 1519</a:t>
            </a:r>
            <a:r>
              <a:rPr lang="es-ES_tradnl" sz="1600" smtClean="0"/>
              <a:t> </a:t>
            </a:r>
            <a:r>
              <a:rPr lang="es-ES_tradnl" sz="1600" smtClean="0">
                <a:latin typeface="Comic Sans MS" pitchFamily="66" charset="0"/>
              </a:rPr>
              <a:t>la expedición de Hernán Cortés que parte desde la isla La Española  - actual Cuba -  a México(territorio habitado por los aztecas)</a:t>
            </a:r>
          </a:p>
          <a:p>
            <a:pPr>
              <a:lnSpc>
                <a:spcPct val="90000"/>
              </a:lnSpc>
              <a:buClr>
                <a:srgbClr val="FF0066"/>
              </a:buClr>
              <a:buFont typeface="Monotype Sorts" pitchFamily="2" charset="2"/>
              <a:buChar char="v"/>
            </a:pPr>
            <a:r>
              <a:rPr lang="es-ES_tradnl" sz="1600" smtClean="0">
                <a:latin typeface="Comic Sans MS" pitchFamily="66" charset="0"/>
              </a:rPr>
              <a:t>En 1531 la expedición de Francisco Pizarro que parte desde Panamá al territorio habitado por los incas.</a:t>
            </a:r>
          </a:p>
          <a:p>
            <a:pPr>
              <a:lnSpc>
                <a:spcPct val="90000"/>
              </a:lnSpc>
              <a:buClr>
                <a:srgbClr val="FF0066"/>
              </a:buClr>
              <a:buFont typeface="Monotype Sorts" pitchFamily="2" charset="2"/>
              <a:buChar char="v"/>
            </a:pPr>
            <a:r>
              <a:rPr lang="es-ES_tradnl" sz="1600" smtClean="0">
                <a:latin typeface="Comic Sans MS" pitchFamily="66" charset="0"/>
              </a:rPr>
              <a:t>En 1535 la expedición de Diego de Almagro que parte desde el Cuzco - Perú  a Chile.descubriendo para España un nuevo territorio.</a:t>
            </a:r>
          </a:p>
          <a:p>
            <a:pPr>
              <a:lnSpc>
                <a:spcPct val="90000"/>
              </a:lnSpc>
              <a:buClr>
                <a:srgbClr val="FF0066"/>
              </a:buClr>
              <a:buFont typeface="Monotype Sorts" pitchFamily="2" charset="2"/>
              <a:buChar char="v"/>
            </a:pPr>
            <a:r>
              <a:rPr lang="es-ES_tradnl" sz="1600" smtClean="0">
                <a:latin typeface="Comic Sans MS" pitchFamily="66" charset="0"/>
              </a:rPr>
              <a:t>En 1540 la Expedición de Pedro de Valdivia  quien parte desde Cuzco con la intención de conquistar el territorio descubierto por Diego de Almagro</a:t>
            </a:r>
            <a:endParaRPr lang="es-ES_tradnl" sz="2000" smtClean="0">
              <a:latin typeface="Comic Sans MS" pitchFamily="66" charset="0"/>
            </a:endParaRPr>
          </a:p>
        </p:txBody>
      </p:sp>
      <p:pic>
        <p:nvPicPr>
          <p:cNvPr id="12295" name="Picture 7"/>
          <p:cNvPicPr>
            <a:picLocks noGrp="1" noChangeAspect="1" noChangeArrowheads="1"/>
          </p:cNvPicPr>
          <p:nvPr>
            <p:ph type="clipArt" sz="half" idx="2"/>
          </p:nvPr>
        </p:nvPicPr>
        <p:blipFill>
          <a:blip r:embed="rId4" cstate="print"/>
          <a:srcRect/>
          <a:stretch>
            <a:fillRect/>
          </a:stretch>
        </p:blipFill>
        <p:spPr>
          <a:xfrm>
            <a:off x="5448300" y="3198813"/>
            <a:ext cx="1012825" cy="1220787"/>
          </a:xfrm>
          <a:ln>
            <a:solidFill>
              <a:schemeClr val="tx1"/>
            </a:solidFill>
          </a:ln>
        </p:spPr>
      </p:pic>
      <p:pic>
        <p:nvPicPr>
          <p:cNvPr id="12296" name="Picture 8" descr="c"/>
          <p:cNvPicPr>
            <a:picLocks noChangeAspect="1" noChangeArrowheads="1"/>
          </p:cNvPicPr>
          <p:nvPr/>
        </p:nvPicPr>
        <p:blipFill>
          <a:blip r:embed="rId5" cstate="print"/>
          <a:srcRect/>
          <a:stretch>
            <a:fillRect/>
          </a:stretch>
        </p:blipFill>
        <p:spPr bwMode="auto">
          <a:xfrm>
            <a:off x="7010400" y="1981200"/>
            <a:ext cx="1068388" cy="1365250"/>
          </a:xfrm>
          <a:prstGeom prst="rect">
            <a:avLst/>
          </a:prstGeom>
          <a:noFill/>
          <a:ln w="9525">
            <a:noFill/>
            <a:miter lim="800000"/>
            <a:headEnd/>
            <a:tailEnd/>
          </a:ln>
        </p:spPr>
      </p:pic>
      <p:sp>
        <p:nvSpPr>
          <p:cNvPr id="12297" name="Text Box 9"/>
          <p:cNvSpPr txBox="1">
            <a:spLocks noChangeArrowheads="1"/>
          </p:cNvSpPr>
          <p:nvPr/>
        </p:nvSpPr>
        <p:spPr bwMode="auto">
          <a:xfrm>
            <a:off x="6948488" y="3357563"/>
            <a:ext cx="1216025" cy="274637"/>
          </a:xfrm>
          <a:prstGeom prst="rect">
            <a:avLst/>
          </a:prstGeom>
          <a:noFill/>
          <a:ln w="9525">
            <a:noFill/>
            <a:miter lim="800000"/>
            <a:headEnd/>
            <a:tailEnd/>
          </a:ln>
        </p:spPr>
        <p:txBody>
          <a:bodyPr wrap="none">
            <a:spAutoFit/>
          </a:bodyPr>
          <a:lstStyle/>
          <a:p>
            <a:r>
              <a:rPr lang="es-ES_tradnl" sz="1200">
                <a:latin typeface="Comic Sans MS" pitchFamily="66" charset="0"/>
              </a:rPr>
              <a:t>Hernán Cortés</a:t>
            </a:r>
            <a:endParaRPr lang="es-ES_tradnl" sz="2400">
              <a:latin typeface="Times New Roman" pitchFamily="18" charset="0"/>
            </a:endParaRPr>
          </a:p>
        </p:txBody>
      </p:sp>
      <p:sp>
        <p:nvSpPr>
          <p:cNvPr id="12298" name="Text Box 10"/>
          <p:cNvSpPr txBox="1">
            <a:spLocks noChangeArrowheads="1"/>
          </p:cNvSpPr>
          <p:nvPr/>
        </p:nvSpPr>
        <p:spPr bwMode="auto">
          <a:xfrm>
            <a:off x="5148263" y="4437063"/>
            <a:ext cx="1412875" cy="274637"/>
          </a:xfrm>
          <a:prstGeom prst="rect">
            <a:avLst/>
          </a:prstGeom>
          <a:noFill/>
          <a:ln w="9525">
            <a:noFill/>
            <a:miter lim="800000"/>
            <a:headEnd/>
            <a:tailEnd/>
          </a:ln>
        </p:spPr>
        <p:txBody>
          <a:bodyPr wrap="none">
            <a:spAutoFit/>
          </a:bodyPr>
          <a:lstStyle/>
          <a:p>
            <a:r>
              <a:rPr lang="es-ES_tradnl" sz="1200">
                <a:latin typeface="Comic Sans MS" pitchFamily="66" charset="0"/>
              </a:rPr>
              <a:t>Francisco Pizarro</a:t>
            </a:r>
            <a:endParaRPr lang="es-ES_tradnl" sz="2400">
              <a:latin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2295"/>
                                        </p:tgtEl>
                                        <p:attrNameLst>
                                          <p:attrName>style.visibility</p:attrName>
                                        </p:attrNameLst>
                                      </p:cBhvr>
                                      <p:to>
                                        <p:strVal val="visible"/>
                                      </p:to>
                                    </p:set>
                                    <p:anim calcmode="lin" valueType="num">
                                      <p:cBhvr>
                                        <p:cTn id="7" dur="5000" fill="hold"/>
                                        <p:tgtEl>
                                          <p:spTgt spid="12295"/>
                                        </p:tgtEl>
                                        <p:attrNameLst>
                                          <p:attrName>ppt_w</p:attrName>
                                        </p:attrNameLst>
                                      </p:cBhvr>
                                      <p:tavLst>
                                        <p:tav tm="0" fmla="#ppt_w*sin(2.5*pi*$)">
                                          <p:val>
                                            <p:fltVal val="0"/>
                                          </p:val>
                                        </p:tav>
                                        <p:tav tm="100000">
                                          <p:val>
                                            <p:fltVal val="1"/>
                                          </p:val>
                                        </p:tav>
                                      </p:tavLst>
                                    </p:anim>
                                    <p:anim calcmode="lin" valueType="num">
                                      <p:cBhvr>
                                        <p:cTn id="8" dur="5000" fill="hold"/>
                                        <p:tgtEl>
                                          <p:spTgt spid="1229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LIC.WAV"/>
                                        </p:tgtEl>
                                      </p:cMediaNode>
                                    </p:audio>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2297"/>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CLIC.WAV"/>
                                        </p:tgtEl>
                                      </p:cMediaNode>
                                    </p:audio>
                                  </p:subTnLst>
                                </p:cTn>
                              </p:par>
                            </p:childTnLst>
                          </p:cTn>
                        </p:par>
                      </p:childTnLst>
                    </p:cTn>
                  </p:par>
                  <p:par>
                    <p:cTn id="13" fill="hold">
                      <p:stCondLst>
                        <p:cond delay="indefinite"/>
                      </p:stCondLst>
                      <p:childTnLst>
                        <p:par>
                          <p:cTn id="14" fill="hold">
                            <p:stCondLst>
                              <p:cond delay="0"/>
                            </p:stCondLst>
                            <p:childTnLst>
                              <p:par>
                                <p:cTn id="15" presetID="23" presetClass="entr" presetSubtype="528" fill="hold" nodeType="clickEffect">
                                  <p:stCondLst>
                                    <p:cond delay="0"/>
                                  </p:stCondLst>
                                  <p:childTnLst>
                                    <p:set>
                                      <p:cBhvr>
                                        <p:cTn id="16" dur="1" fill="hold">
                                          <p:stCondLst>
                                            <p:cond delay="0"/>
                                          </p:stCondLst>
                                        </p:cTn>
                                        <p:tgtEl>
                                          <p:spTgt spid="12296"/>
                                        </p:tgtEl>
                                        <p:attrNameLst>
                                          <p:attrName>style.visibility</p:attrName>
                                        </p:attrNameLst>
                                      </p:cBhvr>
                                      <p:to>
                                        <p:strVal val="visible"/>
                                      </p:to>
                                    </p:set>
                                    <p:anim calcmode="lin" valueType="num">
                                      <p:cBhvr>
                                        <p:cTn id="17" dur="500" fill="hold"/>
                                        <p:tgtEl>
                                          <p:spTgt spid="12296"/>
                                        </p:tgtEl>
                                        <p:attrNameLst>
                                          <p:attrName>ppt_w</p:attrName>
                                        </p:attrNameLst>
                                      </p:cBhvr>
                                      <p:tavLst>
                                        <p:tav tm="0">
                                          <p:val>
                                            <p:fltVal val="0"/>
                                          </p:val>
                                        </p:tav>
                                        <p:tav tm="100000">
                                          <p:val>
                                            <p:strVal val="#ppt_w"/>
                                          </p:val>
                                        </p:tav>
                                      </p:tavLst>
                                    </p:anim>
                                    <p:anim calcmode="lin" valueType="num">
                                      <p:cBhvr>
                                        <p:cTn id="18" dur="500" fill="hold"/>
                                        <p:tgtEl>
                                          <p:spTgt spid="12296"/>
                                        </p:tgtEl>
                                        <p:attrNameLst>
                                          <p:attrName>ppt_h</p:attrName>
                                        </p:attrNameLst>
                                      </p:cBhvr>
                                      <p:tavLst>
                                        <p:tav tm="0">
                                          <p:val>
                                            <p:fltVal val="0"/>
                                          </p:val>
                                        </p:tav>
                                        <p:tav tm="100000">
                                          <p:val>
                                            <p:strVal val="#ppt_h"/>
                                          </p:val>
                                        </p:tav>
                                      </p:tavLst>
                                    </p:anim>
                                    <p:anim calcmode="lin" valueType="num">
                                      <p:cBhvr>
                                        <p:cTn id="19" dur="500" fill="hold"/>
                                        <p:tgtEl>
                                          <p:spTgt spid="12296"/>
                                        </p:tgtEl>
                                        <p:attrNameLst>
                                          <p:attrName>ppt_x</p:attrName>
                                        </p:attrNameLst>
                                      </p:cBhvr>
                                      <p:tavLst>
                                        <p:tav tm="0">
                                          <p:val>
                                            <p:fltVal val="0.5"/>
                                          </p:val>
                                        </p:tav>
                                        <p:tav tm="100000">
                                          <p:val>
                                            <p:strVal val="#ppt_x"/>
                                          </p:val>
                                        </p:tav>
                                      </p:tavLst>
                                    </p:anim>
                                    <p:anim calcmode="lin" valueType="num">
                                      <p:cBhvr>
                                        <p:cTn id="20" dur="500" fill="hold"/>
                                        <p:tgtEl>
                                          <p:spTgt spid="12296"/>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LIC.WAV"/>
                                        </p:tgtEl>
                                      </p:cMediaNode>
                                    </p:audio>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2298"/>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CL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animBg="1" autoUpdateAnimBg="0"/>
      <p:bldP spid="12297" grpId="0" autoUpdateAnimBg="0"/>
      <p:bldP spid="12298"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a:defRPr/>
            </a:pPr>
            <a:r>
              <a:rPr lang="es-ES_tradnl" sz="3200" b="1" smtClean="0">
                <a:solidFill>
                  <a:srgbClr val="990099"/>
                </a:solidFill>
                <a:effectLst>
                  <a:outerShdw blurRad="38100" dist="38100" dir="2700000" algn="tl">
                    <a:srgbClr val="000000"/>
                  </a:outerShdw>
                </a:effectLst>
                <a:latin typeface="Comic Sans MS" pitchFamily="66" charset="0"/>
              </a:rPr>
              <a:t>La conquista de México y Perú</a:t>
            </a:r>
          </a:p>
        </p:txBody>
      </p:sp>
      <p:sp>
        <p:nvSpPr>
          <p:cNvPr id="16387" name="Rectangle 3"/>
          <p:cNvSpPr>
            <a:spLocks noGrp="1" noChangeArrowheads="1"/>
          </p:cNvSpPr>
          <p:nvPr>
            <p:ph type="body" sz="half" idx="1"/>
          </p:nvPr>
        </p:nvSpPr>
        <p:spPr>
          <a:xfrm>
            <a:off x="533400" y="1600200"/>
            <a:ext cx="8178800" cy="1295400"/>
          </a:xfrm>
        </p:spPr>
        <p:txBody>
          <a:bodyPr/>
          <a:lstStyle/>
          <a:p>
            <a:pPr>
              <a:buClr>
                <a:srgbClr val="FF0066"/>
              </a:buClr>
              <a:buFont typeface="Monotype Sorts" pitchFamily="2" charset="2"/>
              <a:buChar char="v"/>
              <a:defRPr/>
            </a:pPr>
            <a:r>
              <a:rPr lang="es-ES_tradnl" sz="1800" smtClean="0">
                <a:latin typeface="Comic Sans MS" pitchFamily="66" charset="0"/>
              </a:rPr>
              <a:t>Al momento de iniciarse la conquista por parte de los españoles estas grandes civilizaciones estaban organizadas como imperios: gobernados por Moctezuma en el caso de los aztecas en México y por el inca Atahualpa en  Perú </a:t>
            </a:r>
          </a:p>
          <a:p>
            <a:pPr>
              <a:buClr>
                <a:srgbClr val="FF0066"/>
              </a:buClr>
              <a:buFont typeface="Monotype Sorts" pitchFamily="2" charset="2"/>
              <a:buNone/>
              <a:defRPr/>
            </a:pPr>
            <a:endParaRPr lang="es-ES_tradnl" sz="2000" smtClean="0">
              <a:latin typeface="Comic Sans MS" pitchFamily="66" charset="0"/>
            </a:endParaRPr>
          </a:p>
          <a:p>
            <a:pPr>
              <a:buClr>
                <a:srgbClr val="FF0066"/>
              </a:buClr>
              <a:buFont typeface="Monotype Sorts" pitchFamily="2" charset="2"/>
              <a:buNone/>
              <a:defRPr/>
            </a:pPr>
            <a:r>
              <a:rPr lang="es-ES_tradnl" sz="1800" b="1" smtClean="0">
                <a:solidFill>
                  <a:srgbClr val="990099"/>
                </a:solidFill>
                <a:effectLst>
                  <a:outerShdw blurRad="38100" dist="38100" dir="2700000" algn="tl">
                    <a:srgbClr val="000000"/>
                  </a:outerShdw>
                </a:effectLst>
                <a:latin typeface="Comic Sans MS" pitchFamily="66" charset="0"/>
              </a:rPr>
              <a:t>La conquista de México1519 - 1522</a:t>
            </a:r>
            <a:endParaRPr lang="es-ES" sz="1800" smtClean="0"/>
          </a:p>
          <a:p>
            <a:pPr>
              <a:defRPr/>
            </a:pPr>
            <a:r>
              <a:rPr lang="es-ES_tradnl" sz="1600" b="1" smtClean="0">
                <a:effectLst>
                  <a:outerShdw blurRad="38100" dist="38100" dir="2700000" algn="tl">
                    <a:srgbClr val="000000"/>
                  </a:outerShdw>
                </a:effectLst>
                <a:latin typeface="Comic Sans MS" pitchFamily="66" charset="0"/>
              </a:rPr>
              <a:t>Ruta de Cortés</a:t>
            </a:r>
            <a:endParaRPr lang="es-ES_tradnl" sz="1600" smtClean="0">
              <a:latin typeface="Comic Sans MS" pitchFamily="66" charset="0"/>
            </a:endParaRPr>
          </a:p>
        </p:txBody>
      </p:sp>
      <p:pic>
        <p:nvPicPr>
          <p:cNvPr id="16391" name="Picture 7"/>
          <p:cNvPicPr>
            <a:picLocks noChangeAspect="1" noChangeArrowheads="1"/>
          </p:cNvPicPr>
          <p:nvPr/>
        </p:nvPicPr>
        <p:blipFill>
          <a:blip r:embed="rId5" cstate="print"/>
          <a:srcRect b="7736"/>
          <a:stretch>
            <a:fillRect/>
          </a:stretch>
        </p:blipFill>
        <p:spPr bwMode="auto">
          <a:xfrm>
            <a:off x="457200" y="3733800"/>
            <a:ext cx="3733800" cy="2486025"/>
          </a:xfrm>
          <a:prstGeom prst="rect">
            <a:avLst/>
          </a:prstGeom>
          <a:noFill/>
          <a:ln w="9525">
            <a:solidFill>
              <a:srgbClr val="000000"/>
            </a:solidFill>
            <a:miter lim="800000"/>
            <a:headEnd/>
            <a:tailEnd/>
          </a:ln>
        </p:spPr>
      </p:pic>
      <p:sp>
        <p:nvSpPr>
          <p:cNvPr id="9221" name="Text Box 13"/>
          <p:cNvSpPr txBox="1">
            <a:spLocks noChangeArrowheads="1"/>
          </p:cNvSpPr>
          <p:nvPr/>
        </p:nvSpPr>
        <p:spPr bwMode="auto">
          <a:xfrm>
            <a:off x="6156325" y="5603875"/>
            <a:ext cx="336550" cy="457200"/>
          </a:xfrm>
          <a:prstGeom prst="rect">
            <a:avLst/>
          </a:prstGeom>
          <a:noFill/>
          <a:ln w="9525">
            <a:noFill/>
            <a:miter lim="800000"/>
            <a:headEnd/>
            <a:tailEnd/>
          </a:ln>
        </p:spPr>
        <p:txBody>
          <a:bodyPr wrap="none">
            <a:spAutoFit/>
          </a:bodyPr>
          <a:lstStyle/>
          <a:p>
            <a:r>
              <a:rPr lang="es-ES_tradnl" sz="2400">
                <a:latin typeface="Times New Roman" pitchFamily="18" charset="0"/>
              </a:rPr>
              <a:t>  </a:t>
            </a:r>
          </a:p>
        </p:txBody>
      </p:sp>
      <p:sp>
        <p:nvSpPr>
          <p:cNvPr id="9222" name="Text Box 17"/>
          <p:cNvSpPr txBox="1">
            <a:spLocks noChangeArrowheads="1"/>
          </p:cNvSpPr>
          <p:nvPr/>
        </p:nvSpPr>
        <p:spPr bwMode="auto">
          <a:xfrm>
            <a:off x="5127625" y="3802063"/>
            <a:ext cx="184150" cy="457200"/>
          </a:xfrm>
          <a:prstGeom prst="rect">
            <a:avLst/>
          </a:prstGeom>
          <a:noFill/>
          <a:ln w="9525">
            <a:noFill/>
            <a:miter lim="800000"/>
            <a:headEnd/>
            <a:tailEnd/>
          </a:ln>
        </p:spPr>
        <p:txBody>
          <a:bodyPr>
            <a:spAutoFit/>
          </a:bodyPr>
          <a:lstStyle/>
          <a:p>
            <a:pPr>
              <a:spcBef>
                <a:spcPct val="50000"/>
              </a:spcBef>
            </a:pPr>
            <a:endParaRPr lang="es-ES" sz="2400">
              <a:latin typeface="Times New Roman" pitchFamily="18" charset="0"/>
            </a:endParaRPr>
          </a:p>
        </p:txBody>
      </p:sp>
      <p:sp>
        <p:nvSpPr>
          <p:cNvPr id="16402" name="Text Box 18"/>
          <p:cNvSpPr txBox="1">
            <a:spLocks noChangeArrowheads="1"/>
          </p:cNvSpPr>
          <p:nvPr/>
        </p:nvSpPr>
        <p:spPr bwMode="auto">
          <a:xfrm>
            <a:off x="5148263" y="2854325"/>
            <a:ext cx="3749675" cy="4003675"/>
          </a:xfrm>
          <a:prstGeom prst="rect">
            <a:avLst/>
          </a:prstGeom>
          <a:noFill/>
          <a:ln w="9525">
            <a:noFill/>
            <a:miter lim="800000"/>
            <a:headEnd/>
            <a:tailEnd/>
          </a:ln>
        </p:spPr>
        <p:txBody>
          <a:bodyPr>
            <a:spAutoFit/>
          </a:bodyPr>
          <a:lstStyle/>
          <a:p>
            <a:endParaRPr lang="es-ES" sz="1600">
              <a:latin typeface="Comic Sans MS" pitchFamily="66" charset="0"/>
            </a:endParaRPr>
          </a:p>
          <a:p>
            <a:r>
              <a:rPr lang="es-ES" sz="1600" b="1">
                <a:latin typeface="Comic Sans MS" pitchFamily="66" charset="0"/>
              </a:rPr>
              <a:t>En 1519</a:t>
            </a:r>
            <a:r>
              <a:rPr lang="es-ES" sz="1600">
                <a:latin typeface="Comic Sans MS" pitchFamily="66" charset="0"/>
              </a:rPr>
              <a:t>, el conquistador español </a:t>
            </a:r>
            <a:r>
              <a:rPr lang="es-ES" sz="1600" b="1">
                <a:latin typeface="Comic Sans MS" pitchFamily="66" charset="0"/>
              </a:rPr>
              <a:t>Hernán Cortés</a:t>
            </a:r>
            <a:r>
              <a:rPr lang="es-ES" sz="1600">
                <a:latin typeface="Comic Sans MS" pitchFamily="66" charset="0"/>
              </a:rPr>
              <a:t> dirigió una expedición, con una flotilla de 11 barcos, a México, que </a:t>
            </a:r>
            <a:r>
              <a:rPr lang="es-ES" sz="1600" b="1">
                <a:latin typeface="Comic Sans MS" pitchFamily="66" charset="0"/>
              </a:rPr>
              <a:t>partió de Cuba y llegó al extremo oriental de la península de Yucatán. Desde allí siguió por tierra hasta Tenochtitlán</a:t>
            </a:r>
            <a:r>
              <a:rPr lang="es-ES" sz="1600">
                <a:latin typeface="Comic Sans MS" pitchFamily="66" charset="0"/>
              </a:rPr>
              <a:t>, </a:t>
            </a:r>
            <a:r>
              <a:rPr lang="es-ES" sz="1600" b="1">
                <a:latin typeface="Comic Sans MS" pitchFamily="66" charset="0"/>
              </a:rPr>
              <a:t>capital del Imperio</a:t>
            </a:r>
            <a:r>
              <a:rPr lang="es-ES" sz="1600">
                <a:latin typeface="Comic Sans MS" pitchFamily="66" charset="0"/>
              </a:rPr>
              <a:t> azteca. </a:t>
            </a:r>
            <a:r>
              <a:rPr lang="es-ES" sz="1600" b="1">
                <a:latin typeface="Comic Sans MS" pitchFamily="66" charset="0"/>
              </a:rPr>
              <a:t>Moctezuma, emperador azteca, pensando que era un dios, lo recibió con hospitalidad</a:t>
            </a:r>
            <a:r>
              <a:rPr lang="es-ES" sz="1600">
                <a:latin typeface="Comic Sans MS" pitchFamily="66" charset="0"/>
              </a:rPr>
              <a:t>. Poco después, Moctezuma fue hecho prisionero por orden de Cortés. quien poco después ya había conquistado el imperio azteca.</a:t>
            </a:r>
            <a:endParaRPr lang="es-ES_tradnl" sz="2400">
              <a:latin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391"/>
                                        </p:tgtEl>
                                        <p:attrNameLst>
                                          <p:attrName>style.visibility</p:attrName>
                                        </p:attrNameLst>
                                      </p:cBhvr>
                                      <p:to>
                                        <p:strVal val="visible"/>
                                      </p:to>
                                    </p:set>
                                    <p:anim calcmode="lin" valueType="num">
                                      <p:cBhvr additive="base">
                                        <p:cTn id="7" dur="500" fill="hold"/>
                                        <p:tgtEl>
                                          <p:spTgt spid="16391"/>
                                        </p:tgtEl>
                                        <p:attrNameLst>
                                          <p:attrName>ppt_x</p:attrName>
                                        </p:attrNameLst>
                                      </p:cBhvr>
                                      <p:tavLst>
                                        <p:tav tm="0">
                                          <p:val>
                                            <p:strVal val="0-#ppt_w/2"/>
                                          </p:val>
                                        </p:tav>
                                        <p:tav tm="100000">
                                          <p:val>
                                            <p:strVal val="#ppt_x"/>
                                          </p:val>
                                        </p:tav>
                                      </p:tavLst>
                                    </p:anim>
                                    <p:anim calcmode="lin" valueType="num">
                                      <p:cBhvr additive="base">
                                        <p:cTn id="8" dur="500" fill="hold"/>
                                        <p:tgtEl>
                                          <p:spTgt spid="1639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6402"/>
                                        </p:tgtEl>
                                        <p:attrNameLst>
                                          <p:attrName>style.visibility</p:attrName>
                                        </p:attrNameLst>
                                      </p:cBhvr>
                                      <p:to>
                                        <p:strVal val="visible"/>
                                      </p:to>
                                    </p:set>
                                    <p:anim calcmode="lin" valueType="num">
                                      <p:cBhvr additive="base">
                                        <p:cTn id="13" dur="500" fill="hold"/>
                                        <p:tgtEl>
                                          <p:spTgt spid="16402"/>
                                        </p:tgtEl>
                                        <p:attrNameLst>
                                          <p:attrName>ppt_x</p:attrName>
                                        </p:attrNameLst>
                                      </p:cBhvr>
                                      <p:tavLst>
                                        <p:tav tm="0">
                                          <p:val>
                                            <p:strVal val="1+#ppt_w/2"/>
                                          </p:val>
                                        </p:tav>
                                        <p:tav tm="100000">
                                          <p:val>
                                            <p:strVal val="#ppt_x"/>
                                          </p:val>
                                        </p:tav>
                                      </p:tavLst>
                                    </p:anim>
                                    <p:anim calcmode="lin" valueType="num">
                                      <p:cBhvr additive="base">
                                        <p:cTn id="14" dur="500" fill="hold"/>
                                        <p:tgtEl>
                                          <p:spTgt spid="1640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CL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2"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8"/>
          <p:cNvPicPr>
            <a:picLocks noChangeAspect="1" noChangeArrowheads="1"/>
          </p:cNvPicPr>
          <p:nvPr/>
        </p:nvPicPr>
        <p:blipFill>
          <a:blip r:embed="rId4" cstate="print"/>
          <a:srcRect/>
          <a:stretch>
            <a:fillRect/>
          </a:stretch>
        </p:blipFill>
        <p:spPr bwMode="auto">
          <a:xfrm>
            <a:off x="838200" y="2276475"/>
            <a:ext cx="3302000" cy="4000500"/>
          </a:xfrm>
          <a:prstGeom prst="rect">
            <a:avLst/>
          </a:prstGeom>
          <a:noFill/>
          <a:ln w="9525">
            <a:solidFill>
              <a:schemeClr val="tx1"/>
            </a:solidFill>
            <a:miter lim="800000"/>
            <a:headEnd/>
            <a:tailEnd/>
          </a:ln>
        </p:spPr>
      </p:pic>
      <p:sp>
        <p:nvSpPr>
          <p:cNvPr id="10243" name="Text Box 9"/>
          <p:cNvSpPr txBox="1">
            <a:spLocks noChangeArrowheads="1"/>
          </p:cNvSpPr>
          <p:nvPr/>
        </p:nvSpPr>
        <p:spPr bwMode="auto">
          <a:xfrm>
            <a:off x="1403350" y="2997200"/>
            <a:ext cx="695325" cy="274638"/>
          </a:xfrm>
          <a:prstGeom prst="rect">
            <a:avLst/>
          </a:prstGeom>
          <a:solidFill>
            <a:srgbClr val="FFFF00"/>
          </a:solidFill>
          <a:ln w="9525">
            <a:noFill/>
            <a:miter lim="800000"/>
            <a:headEnd/>
            <a:tailEnd/>
          </a:ln>
        </p:spPr>
        <p:txBody>
          <a:bodyPr wrap="none">
            <a:spAutoFit/>
          </a:bodyPr>
          <a:lstStyle/>
          <a:p>
            <a:r>
              <a:rPr lang="es-ES_tradnl" sz="1200">
                <a:latin typeface="Comic Sans MS" pitchFamily="66" charset="0"/>
              </a:rPr>
              <a:t>Panamá</a:t>
            </a:r>
            <a:endParaRPr lang="es-ES_tradnl" sz="2400">
              <a:latin typeface="Times New Roman" pitchFamily="18" charset="0"/>
            </a:endParaRPr>
          </a:p>
        </p:txBody>
      </p:sp>
      <p:sp>
        <p:nvSpPr>
          <p:cNvPr id="10244" name="Text Box 10"/>
          <p:cNvSpPr txBox="1">
            <a:spLocks noChangeArrowheads="1"/>
          </p:cNvSpPr>
          <p:nvPr/>
        </p:nvSpPr>
        <p:spPr bwMode="auto">
          <a:xfrm>
            <a:off x="1692275" y="4221163"/>
            <a:ext cx="500063" cy="274637"/>
          </a:xfrm>
          <a:prstGeom prst="rect">
            <a:avLst/>
          </a:prstGeom>
          <a:solidFill>
            <a:srgbClr val="FFFF00"/>
          </a:solidFill>
          <a:ln w="9525">
            <a:noFill/>
            <a:miter lim="800000"/>
            <a:headEnd/>
            <a:tailEnd/>
          </a:ln>
        </p:spPr>
        <p:txBody>
          <a:bodyPr wrap="none">
            <a:spAutoFit/>
          </a:bodyPr>
          <a:lstStyle/>
          <a:p>
            <a:r>
              <a:rPr lang="es-ES_tradnl" sz="1200">
                <a:latin typeface="Comic Sans MS" pitchFamily="66" charset="0"/>
              </a:rPr>
              <a:t>Perú</a:t>
            </a:r>
            <a:endParaRPr lang="es-ES_tradnl" sz="2400">
              <a:latin typeface="Times New Roman" pitchFamily="18" charset="0"/>
            </a:endParaRPr>
          </a:p>
        </p:txBody>
      </p:sp>
      <p:sp>
        <p:nvSpPr>
          <p:cNvPr id="17420" name="Text Box 12"/>
          <p:cNvSpPr txBox="1">
            <a:spLocks noChangeArrowheads="1"/>
          </p:cNvSpPr>
          <p:nvPr/>
        </p:nvSpPr>
        <p:spPr bwMode="auto">
          <a:xfrm>
            <a:off x="1403350" y="1773238"/>
            <a:ext cx="1730375" cy="336550"/>
          </a:xfrm>
          <a:prstGeom prst="rect">
            <a:avLst/>
          </a:prstGeom>
          <a:noFill/>
          <a:ln w="9525">
            <a:noFill/>
            <a:miter lim="800000"/>
            <a:headEnd/>
            <a:tailEnd/>
          </a:ln>
          <a:effectLst/>
        </p:spPr>
        <p:txBody>
          <a:bodyPr wrap="none">
            <a:spAutoFit/>
          </a:bodyPr>
          <a:lstStyle/>
          <a:p>
            <a:pPr>
              <a:defRPr/>
            </a:pPr>
            <a:r>
              <a:rPr lang="es-ES_tradnl" sz="1600" b="1">
                <a:effectLst>
                  <a:outerShdw blurRad="38100" dist="38100" dir="2700000" algn="tl">
                    <a:srgbClr val="000000"/>
                  </a:outerShdw>
                </a:effectLst>
                <a:latin typeface="Comic Sans MS" pitchFamily="66" charset="0"/>
              </a:rPr>
              <a:t>Ruta de Pizarro</a:t>
            </a:r>
            <a:endParaRPr lang="es-ES_tradnl" sz="1600">
              <a:latin typeface="Times New Roman" pitchFamily="18" charset="0"/>
            </a:endParaRPr>
          </a:p>
        </p:txBody>
      </p:sp>
      <p:sp>
        <p:nvSpPr>
          <p:cNvPr id="17422" name="Text Box 14"/>
          <p:cNvSpPr txBox="1">
            <a:spLocks noChangeArrowheads="1"/>
          </p:cNvSpPr>
          <p:nvPr/>
        </p:nvSpPr>
        <p:spPr bwMode="auto">
          <a:xfrm>
            <a:off x="4800600" y="1676400"/>
            <a:ext cx="3762375" cy="4838700"/>
          </a:xfrm>
          <a:prstGeom prst="rect">
            <a:avLst/>
          </a:prstGeom>
          <a:noFill/>
          <a:ln w="9525">
            <a:noFill/>
            <a:miter lim="800000"/>
            <a:headEnd/>
            <a:tailEnd/>
          </a:ln>
        </p:spPr>
        <p:txBody>
          <a:bodyPr>
            <a:spAutoFit/>
          </a:bodyPr>
          <a:lstStyle/>
          <a:p>
            <a:r>
              <a:rPr lang="es-ES_tradnl" sz="2400">
                <a:latin typeface="Comic Sans MS" pitchFamily="66" charset="0"/>
              </a:rPr>
              <a:t>Entre 1530 y 1533 Francisco Pizarro junto a Diego de Almagro y Hernando de Luque avanzaron desde Panamá hasta Cuzco - capital del imperio inca, dirigido por Atahualpa, quien fue hecho prisionero y asesinado.</a:t>
            </a:r>
            <a:endParaRPr lang="es-ES_tradnl" sz="2400">
              <a:latin typeface="Times New Roman" pitchFamily="18" charset="0"/>
            </a:endParaRPr>
          </a:p>
          <a:p>
            <a:endParaRPr lang="es-ES_tradnl" sz="2400">
              <a:latin typeface="Times New Roman" pitchFamily="18" charset="0"/>
            </a:endParaRPr>
          </a:p>
          <a:p>
            <a:endParaRPr lang="es-ES_tradnl" sz="2400">
              <a:latin typeface="Times New Roman" pitchFamily="18" charset="0"/>
            </a:endParaRPr>
          </a:p>
          <a:p>
            <a:r>
              <a:rPr lang="es-ES_tradnl" sz="2400">
                <a:latin typeface="Times New Roman" pitchFamily="18" charset="0"/>
              </a:rPr>
              <a:t> </a:t>
            </a:r>
          </a:p>
        </p:txBody>
      </p:sp>
      <p:sp>
        <p:nvSpPr>
          <p:cNvPr id="17423" name="Rectangle 15"/>
          <p:cNvSpPr>
            <a:spLocks noChangeArrowheads="1"/>
          </p:cNvSpPr>
          <p:nvPr/>
        </p:nvSpPr>
        <p:spPr bwMode="auto">
          <a:xfrm>
            <a:off x="4356100" y="908050"/>
            <a:ext cx="3529013" cy="457200"/>
          </a:xfrm>
          <a:prstGeom prst="rect">
            <a:avLst/>
          </a:prstGeom>
          <a:noFill/>
          <a:ln w="9525">
            <a:noFill/>
            <a:miter lim="800000"/>
            <a:headEnd/>
            <a:tailEnd/>
          </a:ln>
          <a:effectLst/>
        </p:spPr>
        <p:txBody>
          <a:bodyPr>
            <a:spAutoFit/>
          </a:bodyPr>
          <a:lstStyle/>
          <a:p>
            <a:pPr>
              <a:defRPr/>
            </a:pPr>
            <a:r>
              <a:rPr lang="es-ES_tradnl" sz="2400" b="1">
                <a:solidFill>
                  <a:srgbClr val="990099"/>
                </a:solidFill>
                <a:effectLst>
                  <a:outerShdw blurRad="38100" dist="38100" dir="2700000" algn="tl">
                    <a:srgbClr val="000000"/>
                  </a:outerShdw>
                </a:effectLst>
                <a:latin typeface="Comic Sans MS" pitchFamily="66" charset="0"/>
              </a:rPr>
              <a:t>La conquista de Perú</a:t>
            </a:r>
          </a:p>
        </p:txBody>
      </p:sp>
      <p:sp>
        <p:nvSpPr>
          <p:cNvPr id="10248" name="Line 16"/>
          <p:cNvSpPr>
            <a:spLocks noChangeShapeType="1"/>
          </p:cNvSpPr>
          <p:nvPr/>
        </p:nvSpPr>
        <p:spPr bwMode="auto">
          <a:xfrm>
            <a:off x="1835150" y="3284538"/>
            <a:ext cx="0" cy="936625"/>
          </a:xfrm>
          <a:prstGeom prst="line">
            <a:avLst/>
          </a:prstGeom>
          <a:noFill/>
          <a:ln w="9525">
            <a:solidFill>
              <a:schemeClr val="tx1"/>
            </a:solidFill>
            <a:round/>
            <a:headEnd/>
            <a:tailEnd/>
          </a:ln>
        </p:spPr>
        <p:txBody>
          <a:bodyPr/>
          <a:lstStyle/>
          <a:p>
            <a:endParaRPr lang="es-C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23">
                                            <p:txEl>
                                              <p:pRg st="0" end="0"/>
                                            </p:txEl>
                                          </p:spTgt>
                                        </p:tgtEl>
                                        <p:attrNameLst>
                                          <p:attrName>style.visibility</p:attrName>
                                        </p:attrNameLst>
                                      </p:cBhvr>
                                      <p:to>
                                        <p:strVal val="visible"/>
                                      </p:to>
                                    </p:set>
                                    <p:anim calcmode="lin" valueType="num">
                                      <p:cBhvr additive="base">
                                        <p:cTn id="7" dur="500" fill="hold"/>
                                        <p:tgtEl>
                                          <p:spTgt spid="174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42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WAV"/>
                                        </p:tgtEl>
                                      </p:cMediaNode>
                                    </p:audio>
                                  </p:sub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7422"/>
                                        </p:tgtEl>
                                        <p:attrNameLst>
                                          <p:attrName>style.visibility</p:attrName>
                                        </p:attrNameLst>
                                      </p:cBhvr>
                                      <p:to>
                                        <p:strVal val="visible"/>
                                      </p:to>
                                    </p:set>
                                    <p:animEffect transition="in" filter="randombar(horizontal)">
                                      <p:cBhvr>
                                        <p:cTn id="13" dur="500"/>
                                        <p:tgtEl>
                                          <p:spTgt spid="17422"/>
                                        </p:tgtEl>
                                      </p:cBhvr>
                                    </p:animEffect>
                                  </p:childTnLst>
                                  <p:subTnLst>
                                    <p:audio>
                                      <p:cMediaNode>
                                        <p:cTn display="0" masterRel="sameClick">
                                          <p:stCondLst>
                                            <p:cond evt="begin" delay="0">
                                              <p:tn val="11"/>
                                            </p:cond>
                                          </p:stCondLst>
                                          <p:endCondLst>
                                            <p:cond evt="onStopAudio" delay="0">
                                              <p:tgtEl>
                                                <p:sldTgt/>
                                              </p:tgtEl>
                                            </p:cond>
                                          </p:endCondLst>
                                        </p:cTn>
                                        <p:tgtEl>
                                          <p:sndTgt r:embed="rId3" name="CL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2" grpId="0" autoUpdateAnimBg="0"/>
      <p:bldP spid="1742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2"/>
          <p:cNvGraphicFramePr>
            <a:graphicFrameLocks noChangeAspect="1"/>
          </p:cNvGraphicFramePr>
          <p:nvPr/>
        </p:nvGraphicFramePr>
        <p:xfrm>
          <a:off x="1600200" y="1752600"/>
          <a:ext cx="6121400" cy="4762500"/>
        </p:xfrm>
        <a:graphic>
          <a:graphicData uri="http://schemas.openxmlformats.org/presentationml/2006/ole">
            <p:oleObj spid="_x0000_s2050" name="Documento" r:id="rId5" imgW="6270120" imgH="4877640" progId="Word.Document.8">
              <p:embed/>
            </p:oleObj>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500" fill="hold"/>
                                        <p:tgtEl>
                                          <p:spTgt spid="19458"/>
                                        </p:tgtEl>
                                        <p:attrNameLst>
                                          <p:attrName>ppt_w</p:attrName>
                                        </p:attrNameLst>
                                      </p:cBhvr>
                                      <p:tavLst>
                                        <p:tav tm="0">
                                          <p:val>
                                            <p:fltVal val="0"/>
                                          </p:val>
                                        </p:tav>
                                        <p:tav tm="100000">
                                          <p:val>
                                            <p:strVal val="#ppt_w"/>
                                          </p:val>
                                        </p:tav>
                                      </p:tavLst>
                                    </p:anim>
                                    <p:anim calcmode="lin" valueType="num">
                                      <p:cBhvr>
                                        <p:cTn id="8" dur="500" fill="hold"/>
                                        <p:tgtEl>
                                          <p:spTgt spid="1945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4" name="CLIC.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1"/>
          </p:nvPr>
        </p:nvSpPr>
        <p:spPr>
          <a:xfrm>
            <a:off x="395536" y="1772816"/>
            <a:ext cx="8178800" cy="4171950"/>
          </a:xfrm>
        </p:spPr>
        <p:txBody>
          <a:bodyPr/>
          <a:lstStyle/>
          <a:p>
            <a:pPr>
              <a:lnSpc>
                <a:spcPts val="1095"/>
              </a:lnSpc>
              <a:spcBef>
                <a:spcPts val="480"/>
              </a:spcBef>
              <a:spcAft>
                <a:spcPts val="600"/>
              </a:spcAft>
            </a:pPr>
            <a:r>
              <a:rPr lang="es-CR" sz="1200" dirty="0" smtClean="0">
                <a:solidFill>
                  <a:schemeClr val="bg2"/>
                </a:solidFill>
                <a:ea typeface="Times New Roman"/>
                <a:cs typeface="Arial" pitchFamily="34" charset="0"/>
              </a:rPr>
              <a:t>Colapso de la población indígena producto del contagio de las enfermedades que los europeos llevaron consigo (viruela, tifus, fiebre amarilla, etc.)</a:t>
            </a:r>
            <a:endParaRPr lang="es-CR" sz="1200" dirty="0" smtClean="0">
              <a:solidFill>
                <a:schemeClr val="bg2"/>
              </a:solidFill>
              <a:ea typeface="Calibri"/>
              <a:cs typeface="Arial" pitchFamily="34" charset="0"/>
            </a:endParaRPr>
          </a:p>
          <a:p>
            <a:pPr>
              <a:lnSpc>
                <a:spcPts val="1095"/>
              </a:lnSpc>
              <a:spcBef>
                <a:spcPts val="480"/>
              </a:spcBef>
              <a:spcAft>
                <a:spcPts val="600"/>
              </a:spcAft>
            </a:pPr>
            <a:r>
              <a:rPr lang="es-CR" sz="1200" dirty="0" smtClean="0">
                <a:solidFill>
                  <a:schemeClr val="bg2"/>
                </a:solidFill>
                <a:ea typeface="Times New Roman"/>
                <a:cs typeface="Arial" pitchFamily="34" charset="0"/>
              </a:rPr>
              <a:t>se impusieron idiomas obligatoriamente (idioma español y portugués) en sus respectivas zonas de influencia.</a:t>
            </a:r>
          </a:p>
          <a:p>
            <a:pPr>
              <a:lnSpc>
                <a:spcPts val="1095"/>
              </a:lnSpc>
              <a:spcBef>
                <a:spcPts val="480"/>
              </a:spcBef>
              <a:spcAft>
                <a:spcPts val="600"/>
              </a:spcAft>
            </a:pPr>
            <a:r>
              <a:rPr lang="es-CR" sz="1200" dirty="0" smtClean="0">
                <a:solidFill>
                  <a:schemeClr val="bg2"/>
                </a:solidFill>
                <a:ea typeface="Times New Roman"/>
                <a:cs typeface="Arial" pitchFamily="34" charset="0"/>
              </a:rPr>
              <a:t> La religión católica pasó a ser oficial</a:t>
            </a:r>
          </a:p>
          <a:p>
            <a:pPr>
              <a:lnSpc>
                <a:spcPts val="1095"/>
              </a:lnSpc>
              <a:spcBef>
                <a:spcPts val="480"/>
              </a:spcBef>
              <a:spcAft>
                <a:spcPts val="600"/>
              </a:spcAft>
            </a:pPr>
            <a:r>
              <a:rPr lang="es-CR" sz="1200" dirty="0" smtClean="0">
                <a:solidFill>
                  <a:schemeClr val="bg2"/>
                </a:solidFill>
                <a:ea typeface="Times New Roman"/>
                <a:cs typeface="Arial" pitchFamily="34" charset="0"/>
              </a:rPr>
              <a:t> Población con altos niveles de mestizaje genético y cultural entre pueblos originarios, africanos subsaharianos, y los europeos.</a:t>
            </a:r>
            <a:endParaRPr lang="es-CR" sz="1200" dirty="0" smtClean="0">
              <a:solidFill>
                <a:schemeClr val="bg2"/>
              </a:solidFill>
              <a:ea typeface="Calibri"/>
              <a:cs typeface="Arial" pitchFamily="34" charset="0"/>
            </a:endParaRPr>
          </a:p>
          <a:p>
            <a:pPr>
              <a:lnSpc>
                <a:spcPts val="1095"/>
              </a:lnSpc>
              <a:spcBef>
                <a:spcPts val="480"/>
              </a:spcBef>
              <a:spcAft>
                <a:spcPts val="600"/>
              </a:spcAft>
            </a:pPr>
            <a:r>
              <a:rPr lang="es-CR" sz="1200" dirty="0" smtClean="0">
                <a:solidFill>
                  <a:schemeClr val="bg2"/>
                </a:solidFill>
                <a:ea typeface="Times New Roman"/>
                <a:cs typeface="Arial" pitchFamily="34" charset="0"/>
              </a:rPr>
              <a:t>La principal riqueza generada por los territorios españoles y colonias portuguesas en América fue la extracción del oro y la plata. En los primeros 150 años de conquista, 17 000 toneladas de plata y unas 200 toneladas de oro arribaron a España.</a:t>
            </a:r>
            <a:endParaRPr lang="es-CR" sz="1200" dirty="0" smtClean="0">
              <a:solidFill>
                <a:schemeClr val="bg2"/>
              </a:solidFill>
              <a:ea typeface="Calibri"/>
              <a:cs typeface="Arial" pitchFamily="34" charset="0"/>
            </a:endParaRPr>
          </a:p>
          <a:p>
            <a:pPr>
              <a:lnSpc>
                <a:spcPts val="1095"/>
              </a:lnSpc>
              <a:spcBef>
                <a:spcPts val="480"/>
              </a:spcBef>
              <a:spcAft>
                <a:spcPts val="600"/>
              </a:spcAft>
            </a:pPr>
            <a:r>
              <a:rPr lang="es-CR" sz="1200" dirty="0" smtClean="0">
                <a:solidFill>
                  <a:schemeClr val="bg2"/>
                </a:solidFill>
                <a:ea typeface="Times New Roman"/>
                <a:cs typeface="Arial" pitchFamily="34" charset="0"/>
              </a:rPr>
              <a:t>Difusión mundial de los alimentos que habían sido desarrollados por las culturas americanas y que hoy se estima constituyen el 75% de los alimentos consumidos por la Humanidad (el maíz, la batata, la calabaza, el tomate, el chocolate, el cacahuate o maní, la vainilla, los ajíes, la palta o aguacate) todos estos originarios de Mesoamérica, la papa (o patata como se denomina en España) originaria de los pueblos nativos de los Andes. Otros productos importantes desarrollados en América son la goma y el tabaco.</a:t>
            </a:r>
            <a:endParaRPr lang="es-CR" sz="1200" dirty="0" smtClean="0">
              <a:solidFill>
                <a:schemeClr val="bg2"/>
              </a:solidFill>
              <a:ea typeface="Calibri"/>
              <a:cs typeface="Arial" pitchFamily="34" charset="0"/>
            </a:endParaRPr>
          </a:p>
          <a:p>
            <a:pPr>
              <a:lnSpc>
                <a:spcPts val="1095"/>
              </a:lnSpc>
              <a:spcBef>
                <a:spcPts val="480"/>
              </a:spcBef>
              <a:spcAft>
                <a:spcPts val="600"/>
              </a:spcAft>
            </a:pPr>
            <a:r>
              <a:rPr lang="es-CR" sz="1200" dirty="0" smtClean="0">
                <a:solidFill>
                  <a:schemeClr val="bg2"/>
                </a:solidFill>
                <a:ea typeface="Times New Roman"/>
                <a:cs typeface="Arial" pitchFamily="34" charset="0"/>
              </a:rPr>
              <a:t>los europeos llevaran consigo a América animales tan útiles como los caballos, los burros, los asnos y demás ganado como las vacas castellanas, los bueyes, las ovejas y animales de granja como los cerdos, las gallinas / gallos, los conejos...</a:t>
            </a:r>
          </a:p>
          <a:p>
            <a:pPr>
              <a:lnSpc>
                <a:spcPts val="1095"/>
              </a:lnSpc>
              <a:spcBef>
                <a:spcPts val="480"/>
              </a:spcBef>
              <a:spcAft>
                <a:spcPts val="600"/>
              </a:spcAft>
            </a:pPr>
            <a:r>
              <a:rPr lang="es-CR" sz="1200" dirty="0" smtClean="0">
                <a:solidFill>
                  <a:schemeClr val="bg2"/>
                </a:solidFill>
                <a:ea typeface="Times New Roman"/>
                <a:cs typeface="Arial" pitchFamily="34" charset="0"/>
              </a:rPr>
              <a:t>Así como ciertos árboles frutales, la cebada, la avena, el centeno y el trigo de la Península Ibérica y la caña de azúcar de la islas Canarias o Madeira, que tanto éxito tuvo en el Caribe o el mismísimo café de las colonias portuguesas en África.</a:t>
            </a:r>
            <a:endParaRPr lang="es-CR" sz="1200" dirty="0" smtClean="0">
              <a:solidFill>
                <a:schemeClr val="bg2"/>
              </a:solidFill>
              <a:ea typeface="Calibri"/>
              <a:cs typeface="Arial" pitchFamily="34" charset="0"/>
            </a:endParaRPr>
          </a:p>
        </p:txBody>
      </p:sp>
      <p:sp>
        <p:nvSpPr>
          <p:cNvPr id="7" name="Rectangle 2"/>
          <p:cNvSpPr>
            <a:spLocks noGrp="1" noChangeArrowheads="1"/>
          </p:cNvSpPr>
          <p:nvPr>
            <p:ph type="title"/>
          </p:nvPr>
        </p:nvSpPr>
        <p:spPr>
          <a:xfrm>
            <a:off x="395536" y="260648"/>
            <a:ext cx="8280400" cy="894928"/>
          </a:xfrm>
        </p:spPr>
        <p:txBody>
          <a:bodyPr/>
          <a:lstStyle/>
          <a:p>
            <a:pPr algn="ctr">
              <a:defRPr/>
            </a:pPr>
            <a:r>
              <a:rPr lang="es-ES_tradnl" sz="3200" b="1" dirty="0" smtClean="0">
                <a:solidFill>
                  <a:srgbClr val="990099"/>
                </a:solidFill>
                <a:effectLst>
                  <a:outerShdw blurRad="38100" dist="38100" dir="2700000" algn="tl">
                    <a:srgbClr val="000000"/>
                  </a:outerShdw>
                </a:effectLst>
                <a:latin typeface="Comic Sans MS" pitchFamily="66" charset="0"/>
              </a:rPr>
              <a:t>Consecuencias de la conquista</a:t>
            </a: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Pincelada">
  <a:themeElements>
    <a:clrScheme name="Pincelada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fontScheme name="Pincelada">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1800" b="0" i="0" u="none" strike="noStrike" cap="none" normalizeH="0" baseline="0" smtClean="0">
            <a:ln>
              <a:noFill/>
            </a:ln>
            <a:solidFill>
              <a:schemeClr val="tx1"/>
            </a:solidFill>
            <a:effectLst/>
            <a:latin typeface="Arial" charset="0"/>
          </a:defRPr>
        </a:defPPr>
      </a:lstStyle>
    </a:lnDef>
  </a:objectDefaults>
  <a:extraClrSchemeLst>
    <a:extraClrScheme>
      <a:clrScheme name="Pincelada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Pincelada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Pincelada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incelada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Pincelada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Pincelada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Pincelada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TotalTime>
  <Words>610</Words>
  <Application>Microsoft Office PowerPoint</Application>
  <PresentationFormat>Presentación en pantalla (4:3)</PresentationFormat>
  <Paragraphs>63</Paragraphs>
  <Slides>10</Slides>
  <Notes>10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10</vt:i4>
      </vt:variant>
    </vt:vector>
  </HeadingPairs>
  <TitlesOfParts>
    <vt:vector size="12" baseType="lpstr">
      <vt:lpstr>Pincelada</vt:lpstr>
      <vt:lpstr>Documento</vt:lpstr>
      <vt:lpstr>LA CONQUISTA ESPAÑOLA EN AMÉRICA</vt:lpstr>
      <vt:lpstr>Característica de la conquista de América</vt:lpstr>
      <vt:lpstr>Resumen de la capitulación entre el Capitán de conquista y la Corona española</vt:lpstr>
      <vt:lpstr>¿Quiénes vinieron a América?</vt:lpstr>
      <vt:lpstr>Las expediciones de Conquista</vt:lpstr>
      <vt:lpstr>La conquista de México y Perú</vt:lpstr>
      <vt:lpstr>Diapositiva 7</vt:lpstr>
      <vt:lpstr>Diapositiva 8</vt:lpstr>
      <vt:lpstr>Consecuencias de la conquista</vt:lpstr>
      <vt:lpstr>Consecuencias de la conquista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CONQUISTA ESPAÑOLA EN AMÉRICA</dc:title>
  <dc:creator>Véliz Latorre</dc:creator>
  <cp:lastModifiedBy>Tito</cp:lastModifiedBy>
  <cp:revision>21</cp:revision>
  <dcterms:created xsi:type="dcterms:W3CDTF">2005-09-25T18:41:14Z</dcterms:created>
  <dcterms:modified xsi:type="dcterms:W3CDTF">2012-08-14T03:20:24Z</dcterms:modified>
</cp:coreProperties>
</file>